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7" r:id="rId4"/>
    <p:sldId id="259" r:id="rId5"/>
    <p:sldId id="268" r:id="rId6"/>
    <p:sldId id="258" r:id="rId7"/>
    <p:sldId id="269" r:id="rId8"/>
    <p:sldId id="257" r:id="rId9"/>
    <p:sldId id="270" r:id="rId10"/>
    <p:sldId id="262" r:id="rId11"/>
    <p:sldId id="271" r:id="rId12"/>
    <p:sldId id="265" r:id="rId13"/>
    <p:sldId id="272" r:id="rId14"/>
    <p:sldId id="266" r:id="rId15"/>
    <p:sldId id="273" r:id="rId16"/>
    <p:sldId id="263" r:id="rId17"/>
    <p:sldId id="274" r:id="rId18"/>
    <p:sldId id="264" r:id="rId19"/>
    <p:sldId id="275" r:id="rId20"/>
    <p:sldId id="261" r:id="rId21"/>
    <p:sldId id="276" r:id="rId22"/>
    <p:sldId id="281" r:id="rId23"/>
    <p:sldId id="278" r:id="rId24"/>
    <p:sldId id="277" r:id="rId25"/>
    <p:sldId id="282" r:id="rId26"/>
    <p:sldId id="279" r:id="rId27"/>
    <p:sldId id="28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BDB7E-FCA9-4BF9-B699-1F95EC0210C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2F941E-F49A-4E74-8DA5-6F1450D26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BDB7E-FCA9-4BF9-B699-1F95EC0210C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2F941E-F49A-4E74-8DA5-6F1450D26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BDB7E-FCA9-4BF9-B699-1F95EC0210C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2F941E-F49A-4E74-8DA5-6F1450D26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BDB7E-FCA9-4BF9-B699-1F95EC0210C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2F941E-F49A-4E74-8DA5-6F1450D26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BDB7E-FCA9-4BF9-B699-1F95EC0210C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2F941E-F49A-4E74-8DA5-6F1450D26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BDB7E-FCA9-4BF9-B699-1F95EC0210C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2F941E-F49A-4E74-8DA5-6F1450D26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BDB7E-FCA9-4BF9-B699-1F95EC0210C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2F941E-F49A-4E74-8DA5-6F1450D26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BDB7E-FCA9-4BF9-B699-1F95EC0210C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2F941E-F49A-4E74-8DA5-6F1450D26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BDB7E-FCA9-4BF9-B699-1F95EC0210C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2F941E-F49A-4E74-8DA5-6F1450D26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BDB7E-FCA9-4BF9-B699-1F95EC0210C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2F941E-F49A-4E74-8DA5-6F1450D269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2BDB7E-FCA9-4BF9-B699-1F95EC0210C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2F941E-F49A-4E74-8DA5-6F1450D2693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E2BDB7E-FCA9-4BF9-B699-1F95EC0210CE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12F941E-F49A-4E74-8DA5-6F1450D269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Word List: </a:t>
            </a:r>
            <a:r>
              <a:rPr lang="en-US" dirty="0" err="1" smtClean="0">
                <a:solidFill>
                  <a:schemeClr val="tx1"/>
                </a:solidFill>
              </a:rPr>
              <a:t>vers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vert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= turn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9017" y="3657600"/>
            <a:ext cx="7772400" cy="914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AutoShape 2" descr="data:image/png;base64,iVBORw0KGgoAAAANSUhEUgAAAOEAAADhCAMAAAAJbSJIAAAAtFBMVEX/////1R0AAAD41R381R3/4B//2h7/3h741h7/1x3duxr51B2DcA+Li4v/2R56aA7iwBqXl5eBgYFtXg3XthmMeBB/bQ9URwpdUAt1ZA7kwhtjVQzKrBjZuho+NgezmRUAAA+/ohZFOwgzLQYZFQOchRKIdRDX19f1zxyljhNGRkcoIQVNTU7QshiQkJA+P0Dj4+NeXmFJPgCqqqorJQUYGyOulRWgoKAODQIhHARWSwo1NTeRyc3kAAAVd0lEQVR4nN1dB2PbthIOSVCkDJdxVuO4zk4du0natK9N2/T//69HrFs4UMPa1yGZpCh8vMNtQA8e7JA+/vrLm/rN518/7vJLd0gf/6vrP86fnf9R17993fdgtkGP6vrbvHXU3NX13/sezubpcf1k6Lqn337+9rLrmsv6h30PaNP0uP6xbd9+qB39+7ZrH54aRA/wYZ3opu1ODKID2CHAuj4/MYiEg5fn3wPEkxJUwsGX7ax9Grl4OhA9wBce1sWsqqrZWeTiqQjq4/ph4qAHiBBPhItERCNAAvEUuDgC7CTAk4KYcdCcGERiJiLA5rQgKiKaEJ4GxIyDIw+tOaG5SAEOCZcBhNXs5ZFDzEQUsQkuHqkDlyuZ3toCxKPkYm7oTd+cEhedq9ZKQ28br011Lr44Loi6J+MRGs7JI/VRVS3qwDkW9lxWj3Iu0jk4VJyIQTxeiIqhJ2zMtM3xCao+BwGiQ2gt4+SRcZGI6FUOsHLQTNMcsbrJlAyRy6aBN0aom+Nx4BQOAhhDEIrpaI5GUEdD3wktSniIXlt4EwS2F3PxoE2/lpMZI8JIgZtEPsMZe0RzMXfVPBo7CmVjEytNjwgbqlKPgIt5TibOvNHKmwpnI84+c1waVfFkbNQtBIjp+yoncwwQFUM/slBGhCFP448T2Em3HrRG1ZSMs+wFhCbFUhGhzMAdHhd1XxTZ1KeQwk89B2gMiDMeHjAXqaHPogmPIXmiqD0JD6099CRjXnwhAGHwMqogEhws5eFCJOWz4KqxlBMYwvCGOHFOVjFeTM7qAeZu8jloKHt6mxA1DKH1CrVJpytQS6huDsT0czvonTDgi6XcDNbR5O63FX74gXGRmQkTZhfAYtbCNCwTZdGWyMD/oIwG42AjMCV9GfnmXFKbWciIUE0yHkAhnNboB8ceTFAY4KEhw2dTNM1JIxEeDhedq4ZKhsW1fkJGhISxzPCjV2el93MgRsNrUdJlQaeTy+EnaCSGCG/DZHTBoWXHKcRDSGxMZtW8U5Z73kGGG2EkNToAiKXE78gaTZ2M/ALdCT4p5W58BPBU9m40iolf0+RRU8MiDTydZ+LIhNyzuiEiKpzthgZNTQgqei+XfvI1ivA6oC6n4V/w8F7VzUTqfnQ1KULLs9y5ZQhsd1e4c9TY7BOiVDKZRikSoLckx5G8clRA8dze5mIW0UetbzC5ZJiJAE+V2IfkrKEZNTb7wJ7mYp6yiGrSojtN1Q0mbEye18gz4Iz2Iqh52hDrEPDOzMkwSTojhvrISkhKwVRlEck+IOaGnmmW8DrvOtvNKMp4ZZLMyFXC1D4xWjB154JKAUJeVFZfZrdPxvPP5hlEuAyDKMnfXkrtjiMNWnyBtKF/+CGF79+21/6C+pOdwxmeIQW251Ow3JSyE0HNsmowHHRP5rObOtJPHTTSmJ4CLekWSzSqwsXtCyotvgSAFpVMqiLdvqqBbudg7PrEcDQONEAMRxpAb/YyFzUzAUYh8Gjeva0JXc3TUFOgb2mhFHRLkG5SRBV2ZUeRBg94o1g1aMIdwBldOFLXFnXNPBVGmVPgXQBfgOPVRTPel8ir3QkXNYAiMzO7+pMBfN6Rk3pQ1cQiozI1Sa2xtzuYiwVnm6i+efe65vR2RtTG+CxicD8Bm8UdNBe5fY2q2EExkmF4IgDW1LS5mRX+jpFgFZnHEep/OPHdMkS1Rp++3iuZ7uKDBPiki3yBoL6P9cMxzMcUY3wT0PeudEyVEz6jrUIsNOOlZ21GCb2T+EYhHfACwu3UulAl+xDxJF2T6vseIZQFtgtxqnzmvbbBXOYA6yFp0nLwQL1seZUJpY0m5+LG1c3joKULHBype/mPAvBFV9msF1ESP0/sg0lVN6p8tlS2eRzkwnNQ6VUbJfRnBV9dXw+VEvuxjhp5jvjhevVjK2445aADKBNJw+1zFWA90zKmvguq4WlThjAFWBbcIF8tyLi4ub6bx+GBoYiK+K37ouMbrYtE58cLDkyO0Omd6Mp52UyZgYoajo1DZBzMvZJ596wAsP6Spmw+Fa3krVWyqdQ1VefiZiCSOXgxy5Pws9t3JYB1YmHe+ayFSBhFE8dVv36jELmSMaINvequi/jqmxkmpXKE8k5Ei6rFDPZEMNK4N0SpZPCpuqk/787LAOurtu26zu8T0bl/01v/T+f+88fp22A/BULr+ccOmY1xccJM2H4MJN5PAFyZ/nn+4+vbbmAIHbYeRSD3brr72UU6Bwchabbhoe6G6N3r2Yx9S0oBeZNBcrAb4SJTMnJeDLMXWwDo6HU3EISAqWlYyYeY/rUhsjko534nQt1N0rsrPuXj3EuvyYre24GbMhPzVoa6m6W3XfS6rWI48h649SByLcqV+zDPQt0N013XeK9NK6oqC23XgSjnIHPTzv7dMsC6/tb5NFWWquSW9B7qRtpBKqFaqLt5uuZfS8JgOkHX5uIEQD3U3QLdFmse9K81uUgNvQh4u6e7wVfXly0XHSgK8D6ItYzGBAcLoe5W6HqeBDRE+o3WN76WoE5wcPZ9dwDrV13kWSygGi1hUK3hwE15MvOJWGnz9FT64VlrWIS4WqSRmQl224l4d/P0MDKRojHykBvfSnMx4yBdNeD+3Iq/XaA8CxLTNQ1pK3ZpnxXmIs3JRBG1PU85zG43GjNN0RmqAZK8CSkPXOnnsC7NRW0OGpl5kgW07dFrQBgRQZaKjCjYxyXtIk86abWwADErMW2JnpEanqZkYl3OLA3xcdjtz9HVzLl/dFEdu3V3sX3PtPY5c4mnMqRzwNKU+BJGQ0QT1uczU9lWbEwyDD/tAOFPFGEIKUbbIZrfwItbyEVp6E1YxurxNaFUBBWjUTTaHfjfAWFcSBsLUi6hDKUp3taxACLLyXDRbGBhyyi6qd9gFx5qRBjLqtAaB9vAFNdpaBClFmUf1nXOYArlig0jpOV8Rnkb4AREAdBMtgsmWuDg/PthpE+O/nzv6JWnd56ee7q8/P5uEcK8tEOefPboixBzEcUenrhw1/RQTsH7TqW864u2hXRwyAyHbLBPAgPNv00htLJl3MiuN9l3o0N8HJyBxEFH0IwMnbxYMKI3pP1Pgm5mPv9nDPYF+Vu4G+B6y/nsNiv/Ux6KmkdS76S4wR9BhPgjgzgRD1agbsZxxhYKnnUrJ/b/6fxCfNKLEJwtWZQZrkp3uERr4TWcxfQ3LLvN2lUULj7SU/cyVGGtT4TKrvjTedhKoSFta2DMyO27khd42YF5Ck0LJDNF2o7FaClEv6n2x/qJxkGtXzndnTHBzq4+6QO8SSEs3sqQXARoyKH0jC47ACJVX4M8NHK0GGlc1m5r9P/qoZUcTHUCY21Wy/S1BKg/O3mZz/T06T9JyMjMC1PZsGLZ/KyIEB4n3QvNYANjpfAQIN60pv7FsfBblDPaqxb7WmStII4XGwe9EI6TUVeITwdAyJLmQh9OIYSvJxGhpelpE2RB3dLnursbmfhrPXQfBMCkL+FTfVqxI6Y3tI52Z1q3yQ3xK+kQxDObQGhQkxjgJ66fghvpjdN/drf1owef/wibM7+kWlRukAN/g6KIL6kdXU+jfqAIe9JZuTRC8uW+upa+Lr5iYTFz4Hz7xFn76vcHb869D82zk9nCrKS3Cg6GMXpPzVO2W1tf+PQ0wori0IeVm4yqav8Yb/C6ffjXg/pZ64Z2g1rGyIcMNlvtIQBSuk5uuHLmjXhwtykpxXCGbNcDh8gQ8W0cjdOed+35G8dDpya+Aw+zx4E5A2ShyE8FyvsyqJiatFqdFAIXImQrb8C8uDtlkBLF+7fvPA9f/AXz8AvuSJIBhDsr63ycSUnfMe9uxBhfUmYHLU/UQ/rYAmuBsx2XSkWBaNxCWz8sExoa0orimfeYL9r3v4+61HQ+JXGWdvrN9CUMsYdtj2hlj+ox6Yqfd/AB+Qan0SJrQRS3sfxLgzkzdET+Zea59r69Hb2aj/VdtIdnOGm8ffV22iqTODwqo56RucaZU4Hjk9HCMT8W53xPaxq+kw3XVqSJmI0iROfXo4oZnZrfatOeC4je8HmHxVB7RG87Hs67fiqXa2QdDLdzEwRHRWh818oihORJ5h6WRhHgs87Wn0ev7et4owiR2MQ4HlTwlkQIfIWFIMNq/FdzPkQPNEq7A+72jZq/nEZIifszepg+RIBt99z7pQ/+drvLRC4O0k5gFAYLlVDgsicadmUjDd+f5BjTVgMmvXdSuhAhiUSYbwTLw1hdOAFsn9T/C+HTD/WLrsu4qAyticMrOkuxw3CYp1zjtewobgjCRIuklM1EoyGkji4A7J6MLtuDBPFhm83FeEMSY6eqATnrRZds1hkf5rwNDs7bdDfSeFhl0rUAoTWZM5NBDHd0w1ABeoidDpE2WSubkxlTKQsGK6dT395d90R1TfR7L/ZLUQnw0FR88fgtBYATEONK+XRLDXiG2n/tfJj5TkOb1pBk5tUsYQ9J3GWaJnk4uDgMlthWoeRWBFiGGBDyUEJ5evQ0758KF1oI75X9TKcRpm/yFgyra/EgcebGa8FM5AC9uinNRRgTrNTl3Uq44DVGixQhOjMpK7kKQtIcTWcvLSCSVN4EB5O66QREoqVD3QJXYGPIiGt4QHdX+efTGntqGxdLKYksKkZ035f0CBcADEZDchGnW/J04W9EmFS25rXQ+Rpji2wdxWJroaS3c5dxIUB1LqKza0VgQPZdi296RV3asNsH3oJO4FUQxvjBrcFJZWAZ1S8GqEHscdEDD+7Iw4QW15I9MOj1k/LfcpoGVUAVnI2UCpZDWQqgrlGpYTCsziVON8nXJMgyC6E660vw0D9nmh+T+/MvB1CFSJOtqVaZMFlqm8JEBfe1wnM0/FkDoe5g8wzpsgBVB47sw2VFrbIx1JYwHsYqjDY2UnINCKc9b7WbTaxoWx5g4KIwGlK9+AAiWI8KfYpUEYc3mYIHxQ9x+UKEPv0kdwyLG0uTpQmrANQENY+B+U5J+TnlmRMtauI2l8tlopx2mVe0h8aKb1gRYDnSsD3LRLGAxjaGnuPrJNMHmPdQLWnxXcEwSA5ZT4sbaJJoQnXVVoLY9ExP0n25OUtNnlhRd9lZxh7KEpiRt1jsySwnqHmxjXyVGlPF85nAKlW7pXyaVGTjdYV+PYD6XFQVmnIsIozaMmPdmgj7DGFvaDSxIkAmqC/FPkLjbXGhjjDglp7DU/gRtZF5BYSoroIxWhsg4yLL3aCqr0jQn34ZwCuGlFFIdsMpdmhoWtGnQZUSEYKS8QfuAXAq6jeQ+gavzD3a1MeAxVrCMEh0aMsmpiPgCboXwMncDTfyfLj8bX4lnENlPImwnN65L8ApiEvQxMACNcshJDZJ3vLeAFUHDoaHYQOVo2jsWfdFdmXqc1pGSkmglK0/XN3Qr8BFF+aFZ0ojWpOGYNh+HgkQTtDoBSyBMN4i8pDuxRvK2CGzvTZAPXdTJU7EV4St5U0JD0nilT+bIsLvsfbUsw8yDt4ToJ67qeSA4QjDZ6J+seJK3LcleT5FhM9pBy2jDcxBwsUF6qbk17DoGK80PXFv7RIIWVoggt0gwElBDQ/YRULGZnYO2hDJldbQ/d0q2ABtmoes18huHOBk2SYgEUoOUtRVxVsn3cZJvO+lWRWhJSXsjQGcEFT8hSOvNXiPHXPPSF1gFa/teV4h3QbAso9Knq4lfRLxpdKvVGgJhOTjWwBYNv2itkX/wv2r4Jdl2FmaDFyMEPottgSwULahuwN7PmLyiWxIFo6xfLjTTpb0Mk8gFMJtyvXB+0PMNSpZPtYn/yblrGC1TfyRHJrFIMWM4CMUc235PNwaQM30k4SlRYahaDL+9pjXoAbDLKNL05dsF6DGRczqlloWkQxN7ZPDyyN037FVgCsEUykxnjWputlnlDzGcjxcM6u2DYjBzcp+P8A33jWphX01Xeo/sHWAOsSm90GGJZUI0lrQB8QwzFgYq3jZYTmEOwAoHLgYnMZFgBb2nafrbUJdm/ishCXIxEUI/WzdCUBm+qN30+BQU3I7k1o1m0SSA4uiJ79aezcAtTwqZp6i2yG7nlAeeTbKSfdSutQlDDYW8C4FUVc3SXeKBQO0dVZEiz0gLK3VfBfnodlITuYeEA3+PEfD6kTGN+CiQ96Iy5O7as4uVLoaYkvzrkS0BJFoDdaKnHoTgJV9PIjtGylTM1IzuP/Phz68NO7/QTftGKAWEtMmXmYDm1xYK6ZRWbeNyV88B7/sGOBUHlUSQWjBFBYIKgUC+845mCCWvRuD7W9eaJkQyw5V/BS/BGgvABflbrCXNKSpcMVTEkGMO/DKytBL9gxweR+VpO/BTJIfBaDdB2LZ1p4BliCKMMqSgj7JnUaDYmMTZTQepA0SfmhmjwAL6oa2KFTchcuq286S9GnlCiMQ67g90n4A6rkb+TvNrEAj9CiWzUuR9F45GCBm6oYtasq6zAWrQOEiaHbJ3gFOlG20rAbmZjgHPUZw+radF10dom409Jp3PJDaQzOEfDO9HUYTCyBq3g2N6rOFQ6FYQX/xoIpHKMKD4GCEqFSmSPq3gVjCBtJa05NDh8cOBmCBiyQG7iEwNLgaUmATNF5yQADL3o22hAjO2eSiYfkKVvZOLe3ZG0SthFruhHHMTG1qaRGKxYoALgzZSUS/DOlctKwNmEskXTSbZ4gPjIOOVIgmdFD0NMlIQgp0QmVsfCBmgpNu+mOsHlv4nRjqO1rxtNwBctCRMP3EnEfj0Cid7VWMKqCbxIzewHCYAKWg0t9LCy/IPfZ7l6GG49tPXKLK7CZ1vx7xhD8sK9F+SYYoltTOFXaU2GKFdxPETD+AyKyiUewkKNSDFdFASsIfpTG9SzXvSqys93TQHHRUTDKiYNqYqbF8QnKAB2Pocypm4AzzqiNCuQL94DnoaCpV3MigUSA8CoAL1vWLxS9i7dLuU/frkRfUH3WIwv9kiI9gDiYq5m5SaJivHz4eEQ1UEFRlxeyRAixpVIiXYB+k2AtdHVhEvwzpXGwsS7LF3dtMb/ujA1jK3UAEkf4OHD1kZ7tM5VQxTwsf4RxMxHI3htTtsxWlRwpQqBu6t1vKbgeEhx0uTdPkIgaIoPZcPrsfkeJbtr1WWgF1xBx0VDL9qHCOHODiQvjRAyzlUZMaPQGApY2ZTgig3qwZLMewmQWS+6dS1H8iHHSkb5J2QgD1YOogiy/rU65RT4qDjiQXTw4gg/il7drrkwPIBPX5w3cnCJBBrE8SYIR4c8IAI8Tr8EvX769PEKCDeGm67uL13euLrrXfTw+g21S7vrP+B6Buf67TNtSnRV9/qetXL85fvK/rz1/3PZgt0ddHv//15q/f/94pvv8Dsip+Dhu5LXk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png;base64,iVBORw0KGgoAAAANSUhEUgAAAOEAAADhCAMAAAAJbSJIAAAAtFBMVEX/////1R0AAAD41R381R3/4B//2h7/3h741h7/1x3duxr51B2DcA+Li4v/2R56aA7iwBqXl5eBgYFtXg3XthmMeBB/bQ9URwpdUAt1ZA7kwhtjVQzKrBjZuho+NgezmRUAAA+/ohZFOwgzLQYZFQOchRKIdRDX19f1zxyljhNGRkcoIQVNTU7QshiQkJA+P0Dj4+NeXmFJPgCqqqorJQUYGyOulRWgoKAODQIhHARWSwo1NTeRyc3kAAAVd0lEQVR4nN1dB2PbthIOSVCkDJdxVuO4zk4du0natK9N2/T//69HrFs4UMPa1yGZpCh8vMNtQA8e7JA+/vrLm/rN518/7vJLd0gf/6vrP86fnf9R17993fdgtkGP6vrbvHXU3NX13/sezubpcf1k6Lqn337+9rLrmsv6h30PaNP0uP6xbd9+qB39+7ZrH54aRA/wYZ3opu1ODKID2CHAuj4/MYiEg5fn3wPEkxJUwsGX7ax9Grl4OhA9wBce1sWsqqrZWeTiqQjq4/ph4qAHiBBPhItERCNAAvEUuDgC7CTAk4KYcdCcGERiJiLA5rQgKiKaEJ4GxIyDIw+tOaG5SAEOCZcBhNXs5ZFDzEQUsQkuHqkDlyuZ3toCxKPkYm7oTd+cEhedq9ZKQ28br011Lr44Loi6J+MRGs7JI/VRVS3qwDkW9lxWj3Iu0jk4VJyIQTxeiIqhJ2zMtM3xCao+BwGiQ2gt4+SRcZGI6FUOsHLQTNMcsbrJlAyRy6aBN0aom+Nx4BQOAhhDEIrpaI5GUEdD3wktSniIXlt4EwS2F3PxoE2/lpMZI8JIgZtEPsMZe0RzMXfVPBo7CmVjEytNjwgbqlKPgIt5TibOvNHKmwpnI84+c1waVfFkbNQtBIjp+yoncwwQFUM/slBGhCFP448T2Em3HrRG1ZSMs+wFhCbFUhGhzMAdHhd1XxTZ1KeQwk89B2gMiDMeHjAXqaHPogmPIXmiqD0JD6099CRjXnwhAGHwMqogEhws5eFCJOWz4KqxlBMYwvCGOHFOVjFeTM7qAeZu8jloKHt6mxA1DKH1CrVJpytQS6huDsT0czvonTDgi6XcDNbR5O63FX74gXGRmQkTZhfAYtbCNCwTZdGWyMD/oIwG42AjMCV9GfnmXFKbWciIUE0yHkAhnNboB8ceTFAY4KEhw2dTNM1JIxEeDhedq4ZKhsW1fkJGhISxzPCjV2el93MgRsNrUdJlQaeTy+EnaCSGCG/DZHTBoWXHKcRDSGxMZtW8U5Z73kGGG2EkNToAiKXE78gaTZ2M/ALdCT4p5W58BPBU9m40iolf0+RRU8MiDTydZ+LIhNyzuiEiKpzthgZNTQgqei+XfvI1ivA6oC6n4V/w8F7VzUTqfnQ1KULLs9y5ZQhsd1e4c9TY7BOiVDKZRikSoLckx5G8clRA8dze5mIW0UetbzC5ZJiJAE+V2IfkrKEZNTb7wJ7mYp6yiGrSojtN1Q0mbEye18gz4Iz2Iqh52hDrEPDOzMkwSTojhvrISkhKwVRlEck+IOaGnmmW8DrvOtvNKMp4ZZLMyFXC1D4xWjB154JKAUJeVFZfZrdPxvPP5hlEuAyDKMnfXkrtjiMNWnyBtKF/+CGF79+21/6C+pOdwxmeIQW251Ow3JSyE0HNsmowHHRP5rObOtJPHTTSmJ4CLekWSzSqwsXtCyotvgSAFpVMqiLdvqqBbudg7PrEcDQONEAMRxpAb/YyFzUzAUYh8Gjeva0JXc3TUFOgb2mhFHRLkG5SRBV2ZUeRBg94o1g1aMIdwBldOFLXFnXNPBVGmVPgXQBfgOPVRTPel8ir3QkXNYAiMzO7+pMBfN6Rk3pQ1cQiozI1Sa2xtzuYiwVnm6i+efe65vR2RtTG+CxicD8Bm8UdNBe5fY2q2EExkmF4IgDW1LS5mRX+jpFgFZnHEep/OPHdMkS1Rp++3iuZ7uKDBPiki3yBoL6P9cMxzMcUY3wT0PeudEyVEz6jrUIsNOOlZ21GCb2T+EYhHfACwu3UulAl+xDxJF2T6vseIZQFtgtxqnzmvbbBXOYA6yFp0nLwQL1seZUJpY0m5+LG1c3joKULHBype/mPAvBFV9msF1ESP0/sg0lVN6p8tlS2eRzkwnNQ6VUbJfRnBV9dXw+VEvuxjhp5jvjhevVjK2445aADKBNJw+1zFWA90zKmvguq4WlThjAFWBbcIF8tyLi4ub6bx+GBoYiK+K37ouMbrYtE58cLDkyO0Omd6Mp52UyZgYoajo1DZBzMvZJ596wAsP6Spmw+Fa3krVWyqdQ1VefiZiCSOXgxy5Pws9t3JYB1YmHe+ayFSBhFE8dVv36jELmSMaINvequi/jqmxkmpXKE8k5Ei6rFDPZEMNK4N0SpZPCpuqk/787LAOurtu26zu8T0bl/01v/T+f+88fp22A/BULr+ccOmY1xccJM2H4MJN5PAFyZ/nn+4+vbbmAIHbYeRSD3brr72UU6Bwchabbhoe6G6N3r2Yx9S0oBeZNBcrAb4SJTMnJeDLMXWwDo6HU3EISAqWlYyYeY/rUhsjko534nQt1N0rsrPuXj3EuvyYre24GbMhPzVoa6m6W3XfS6rWI48h649SByLcqV+zDPQt0N013XeK9NK6oqC23XgSjnIHPTzv7dMsC6/tb5NFWWquSW9B7qRtpBKqFaqLt5uuZfS8JgOkHX5uIEQD3U3QLdFmse9K81uUgNvQh4u6e7wVfXly0XHSgK8D6ItYzGBAcLoe5W6HqeBDRE+o3WN76WoE5wcPZ9dwDrV13kWSygGi1hUK3hwE15MvOJWGnz9FT64VlrWIS4WqSRmQl224l4d/P0MDKRojHykBvfSnMx4yBdNeD+3Iq/XaA8CxLTNQ1pK3ZpnxXmIs3JRBG1PU85zG43GjNN0RmqAZK8CSkPXOnnsC7NRW0OGpl5kgW07dFrQBgRQZaKjCjYxyXtIk86abWwADErMW2JnpEanqZkYl3OLA3xcdjtz9HVzLl/dFEdu3V3sX3PtPY5c4mnMqRzwNKU+BJGQ0QT1uczU9lWbEwyDD/tAOFPFGEIKUbbIZrfwItbyEVp6E1YxurxNaFUBBWjUTTaHfjfAWFcSBsLUi6hDKUp3taxACLLyXDRbGBhyyi6qd9gFx5qRBjLqtAaB9vAFNdpaBClFmUf1nXOYArlig0jpOV8Rnkb4AREAdBMtgsmWuDg/PthpE+O/nzv6JWnd56ee7q8/P5uEcK8tEOefPboixBzEcUenrhw1/RQTsH7TqW864u2hXRwyAyHbLBPAgPNv00htLJl3MiuN9l3o0N8HJyBxEFH0IwMnbxYMKI3pP1Pgm5mPv9nDPYF+Vu4G+B6y/nsNiv/Ux6KmkdS76S4wR9BhPgjgzgRD1agbsZxxhYKnnUrJ/b/6fxCfNKLEJwtWZQZrkp3uERr4TWcxfQ3LLvN2lUULj7SU/cyVGGtT4TKrvjTedhKoSFta2DMyO27khd42YF5Ck0LJDNF2o7FaClEv6n2x/qJxkGtXzndnTHBzq4+6QO8SSEs3sqQXARoyKH0jC47ACJVX4M8NHK0GGlc1m5r9P/qoZUcTHUCY21Wy/S1BKg/O3mZz/T06T9JyMjMC1PZsGLZ/KyIEB4n3QvNYANjpfAQIN60pv7FsfBblDPaqxb7WmStII4XGwe9EI6TUVeITwdAyJLmQh9OIYSvJxGhpelpE2RB3dLnursbmfhrPXQfBMCkL+FTfVqxI6Y3tI52Z1q3yQ3xK+kQxDObQGhQkxjgJ66fghvpjdN/drf1owef/wibM7+kWlRukAN/g6KIL6kdXU+jfqAIe9JZuTRC8uW+upa+Lr5iYTFz4Hz7xFn76vcHb869D82zk9nCrKS3Cg6GMXpPzVO2W1tf+PQ0wori0IeVm4yqav8Yb/C6ffjXg/pZ64Z2g1rGyIcMNlvtIQBSuk5uuHLmjXhwtykpxXCGbNcDh8gQ8W0cjdOed+35G8dDpya+Aw+zx4E5A2ShyE8FyvsyqJiatFqdFAIXImQrb8C8uDtlkBLF+7fvPA9f/AXz8AvuSJIBhDsr63ycSUnfMe9uxBhfUmYHLU/UQ/rYAmuBsx2XSkWBaNxCWz8sExoa0orimfeYL9r3v4+61HQ+JXGWdvrN9CUMsYdtj2hlj+ox6Yqfd/AB+Qan0SJrQRS3sfxLgzkzdET+Zea59r69Hb2aj/VdtIdnOGm8ffV22iqTODwqo56RucaZU4Hjk9HCMT8W53xPaxq+kw3XVqSJmI0iROfXo4oZnZrfatOeC4je8HmHxVB7RG87Hs67fiqXa2QdDLdzEwRHRWh818oihORJ5h6WRhHgs87Wn0ev7et4owiR2MQ4HlTwlkQIfIWFIMNq/FdzPkQPNEq7A+72jZq/nEZIifszepg+RIBt99z7pQ/+drvLRC4O0k5gFAYLlVDgsicadmUjDd+f5BjTVgMmvXdSuhAhiUSYbwTLw1hdOAFsn9T/C+HTD/WLrsu4qAyticMrOkuxw3CYp1zjtewobgjCRIuklM1EoyGkji4A7J6MLtuDBPFhm83FeEMSY6eqATnrRZds1hkf5rwNDs7bdDfSeFhl0rUAoTWZM5NBDHd0w1ABeoidDpE2WSubkxlTKQsGK6dT395d90R1TfR7L/ZLUQnw0FR88fgtBYATEONK+XRLDXiG2n/tfJj5TkOb1pBk5tUsYQ9J3GWaJnk4uDgMlthWoeRWBFiGGBDyUEJ5evQ0758KF1oI75X9TKcRpm/yFgyra/EgcebGa8FM5AC9uinNRRgTrNTl3Uq44DVGixQhOjMpK7kKQtIcTWcvLSCSVN4EB5O66QREoqVD3QJXYGPIiGt4QHdX+efTGntqGxdLKYksKkZ035f0CBcADEZDchGnW/J04W9EmFS25rXQ+Rpji2wdxWJroaS3c5dxIUB1LqKza0VgQPZdi296RV3asNsH3oJO4FUQxvjBrcFJZWAZ1S8GqEHscdEDD+7Iw4QW15I9MOj1k/LfcpoGVUAVnI2UCpZDWQqgrlGpYTCsziVON8nXJMgyC6E660vw0D9nmh+T+/MvB1CFSJOtqVaZMFlqm8JEBfe1wnM0/FkDoe5g8wzpsgBVB47sw2VFrbIx1JYwHsYqjDY2UnINCKc9b7WbTaxoWx5g4KIwGlK9+AAiWI8KfYpUEYc3mYIHxQ9x+UKEPv0kdwyLG0uTpQmrANQENY+B+U5J+TnlmRMtauI2l8tlopx2mVe0h8aKb1gRYDnSsD3LRLGAxjaGnuPrJNMHmPdQLWnxXcEwSA5ZT4sbaJJoQnXVVoLY9ExP0n25OUtNnlhRd9lZxh7KEpiRt1jsySwnqHmxjXyVGlPF85nAKlW7pXyaVGTjdYV+PYD6XFQVmnIsIozaMmPdmgj7DGFvaDSxIkAmqC/FPkLjbXGhjjDglp7DU/gRtZF5BYSoroIxWhsg4yLL3aCqr0jQn34ZwCuGlFFIdsMpdmhoWtGnQZUSEYKS8QfuAXAq6jeQ+gavzD3a1MeAxVrCMEh0aMsmpiPgCboXwMncDTfyfLj8bX4lnENlPImwnN65L8ApiEvQxMACNcshJDZJ3vLeAFUHDoaHYQOVo2jsWfdFdmXqc1pGSkmglK0/XN3Qr8BFF+aFZ0ojWpOGYNh+HgkQTtDoBSyBMN4i8pDuxRvK2CGzvTZAPXdTJU7EV4St5U0JD0nilT+bIsLvsfbUsw8yDt4ToJ67qeSA4QjDZ6J+seJK3LcleT5FhM9pBy2jDcxBwsUF6qbk17DoGK80PXFv7RIIWVoggt0gwElBDQ/YRULGZnYO2hDJldbQ/d0q2ABtmoes18huHOBk2SYgEUoOUtRVxVsn3cZJvO+lWRWhJSXsjQGcEFT8hSOvNXiPHXPPSF1gFa/teV4h3QbAso9Knq4lfRLxpdKvVGgJhOTjWwBYNv2itkX/wv2r4Jdl2FmaDFyMEPottgSwULahuwN7PmLyiWxIFo6xfLjTTpb0Mk8gFMJtyvXB+0PMNSpZPtYn/yblrGC1TfyRHJrFIMWM4CMUc235PNwaQM30k4SlRYahaDL+9pjXoAbDLKNL05dsF6DGRczqlloWkQxN7ZPDyyN037FVgCsEUykxnjWputlnlDzGcjxcM6u2DYjBzcp+P8A33jWphX01Xeo/sHWAOsSm90GGJZUI0lrQB8QwzFgYq3jZYTmEOwAoHLgYnMZFgBb2nafrbUJdm/ishCXIxEUI/WzdCUBm+qN30+BQU3I7k1o1m0SSA4uiJ79aezcAtTwqZp6i2yG7nlAeeTbKSfdSutQlDDYW8C4FUVc3SXeKBQO0dVZEiz0gLK3VfBfnodlITuYeEA3+PEfD6kTGN+CiQ96Iy5O7as4uVLoaYkvzrkS0BJFoDdaKnHoTgJV9PIjtGylTM1IzuP/Phz68NO7/QTftGKAWEtMmXmYDm1xYK6ZRWbeNyV88B7/sGOBUHlUSQWjBFBYIKgUC+845mCCWvRuD7W9eaJkQyw5V/BS/BGgvABflbrCXNKSpcMVTEkGMO/DKytBL9gxweR+VpO/BTJIfBaDdB2LZ1p4BliCKMMqSgj7JnUaDYmMTZTQepA0SfmhmjwAL6oa2KFTchcuq286S9GnlCiMQ67g90n4A6rkb+TvNrEAj9CiWzUuR9F45GCBm6oYtasq6zAWrQOEiaHbJ3gFOlG20rAbmZjgHPUZw+radF10dom409Jp3PJDaQzOEfDO9HUYTCyBq3g2N6rOFQ6FYQX/xoIpHKMKD4GCEqFSmSPq3gVjCBtJa05NDh8cOBmCBiyQG7iEwNLgaUmATNF5yQADL3o22hAjO2eSiYfkKVvZOLe3ZG0SthFruhHHMTG1qaRGKxYoALgzZSUS/DOlctKwNmEskXTSbZ4gPjIOOVIgmdFD0NMlIQgp0QmVsfCBmgpNu+mOsHlv4nRjqO1rxtNwBctCRMP3EnEfj0Cid7VWMKqCbxIzewHCYAKWg0t9LCy/IPfZ7l6GG49tPXKLK7CZ1vx7xhD8sK9F+SYYoltTOFXaU2GKFdxPETD+AyKyiUewkKNSDFdFASsIfpTG9SzXvSqys93TQHHRUTDKiYNqYqbF8QnKAB2Pocypm4AzzqiNCuQL94DnoaCpV3MigUSA8CoAL1vWLxS9i7dLuU/frkRfUH3WIwv9kiI9gDiYq5m5SaJivHz4eEQ1UEFRlxeyRAixpVIiXYB+k2AtdHVhEvwzpXGwsS7LF3dtMb/ujA1jK3UAEkf4OHD1kZ7tM5VQxTwsf4RxMxHI3htTtsxWlRwpQqBu6t1vKbgeEhx0uTdPkIgaIoPZcPrsfkeJbtr1WWgF1xBx0VDL9qHCOHODiQvjRAyzlUZMaPQGApY2ZTgig3qwZLMewmQWS+6dS1H8iHHSkb5J2QgD1YOogiy/rU65RT4qDjiQXTw4gg/il7drrkwPIBPX5w3cnCJBBrE8SYIR4c8IAI8Tr8EvX769PEKCDeGm67uL13euLrrXfTw+g21S7vrP+B6Buf67TNtSnRV9/qetXL85fvK/rz1/3PZgt0ddHv//15q/f/94pvv8Dsip+Dhu5LXkAAAAASUVORK5CYII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png;base64,iVBORw0KGgoAAAANSUhEUgAAAOEAAADhCAMAAAAJbSJIAAAAtFBMVEX/////1R0AAAD41R381R3/4B//2h7/3h741h7/1x3duxr51B2DcA+Li4v/2R56aA7iwBqXl5eBgYFtXg3XthmMeBB/bQ9URwpdUAt1ZA7kwhtjVQzKrBjZuho+NgezmRUAAA+/ohZFOwgzLQYZFQOchRKIdRDX19f1zxyljhNGRkcoIQVNTU7QshiQkJA+P0Dj4+NeXmFJPgCqqqorJQUYGyOulRWgoKAODQIhHARWSwo1NTeRyc3kAAAVd0lEQVR4nN1dB2PbthIOSVCkDJdxVuO4zk4du0natK9N2/T//69HrFs4UMPa1yGZpCh8vMNtQA8e7JA+/vrLm/rN518/7vJLd0gf/6vrP86fnf9R17993fdgtkGP6vrbvHXU3NX13/sezubpcf1k6Lqn337+9rLrmsv6h30PaNP0uP6xbd9+qB39+7ZrH54aRA/wYZ3opu1ODKID2CHAuj4/MYiEg5fn3wPEkxJUwsGX7ax9Grl4OhA9wBce1sWsqqrZWeTiqQjq4/ph4qAHiBBPhItERCNAAvEUuDgC7CTAk4KYcdCcGERiJiLA5rQgKiKaEJ4GxIyDIw+tOaG5SAEOCZcBhNXs5ZFDzEQUsQkuHqkDlyuZ3toCxKPkYm7oTd+cEhedq9ZKQ28br011Lr44Loi6J+MRGs7JI/VRVS3qwDkW9lxWj3Iu0jk4VJyIQTxeiIqhJ2zMtM3xCao+BwGiQ2gt4+SRcZGI6FUOsHLQTNMcsbrJlAyRy6aBN0aom+Nx4BQOAhhDEIrpaI5GUEdD3wktSniIXlt4EwS2F3PxoE2/lpMZI8JIgZtEPsMZe0RzMXfVPBo7CmVjEytNjwgbqlKPgIt5TibOvNHKmwpnI84+c1waVfFkbNQtBIjp+yoncwwQFUM/slBGhCFP448T2Em3HrRG1ZSMs+wFhCbFUhGhzMAdHhd1XxTZ1KeQwk89B2gMiDMeHjAXqaHPogmPIXmiqD0JD6099CRjXnwhAGHwMqogEhws5eFCJOWz4KqxlBMYwvCGOHFOVjFeTM7qAeZu8jloKHt6mxA1DKH1CrVJpytQS6huDsT0czvonTDgi6XcDNbR5O63FX74gXGRmQkTZhfAYtbCNCwTZdGWyMD/oIwG42AjMCV9GfnmXFKbWciIUE0yHkAhnNboB8ceTFAY4KEhw2dTNM1JIxEeDhedq4ZKhsW1fkJGhISxzPCjV2el93MgRsNrUdJlQaeTy+EnaCSGCG/DZHTBoWXHKcRDSGxMZtW8U5Z73kGGG2EkNToAiKXE78gaTZ2M/ALdCT4p5W58BPBU9m40iolf0+RRU8MiDTydZ+LIhNyzuiEiKpzthgZNTQgqei+XfvI1ivA6oC6n4V/w8F7VzUTqfnQ1KULLs9y5ZQhsd1e4c9TY7BOiVDKZRikSoLckx5G8clRA8dze5mIW0UetbzC5ZJiJAE+V2IfkrKEZNTb7wJ7mYp6yiGrSojtN1Q0mbEye18gz4Iz2Iqh52hDrEPDOzMkwSTojhvrISkhKwVRlEck+IOaGnmmW8DrvOtvNKMp4ZZLMyFXC1D4xWjB154JKAUJeVFZfZrdPxvPP5hlEuAyDKMnfXkrtjiMNWnyBtKF/+CGF79+21/6C+pOdwxmeIQW251Ow3JSyE0HNsmowHHRP5rObOtJPHTTSmJ4CLekWSzSqwsXtCyotvgSAFpVMqiLdvqqBbudg7PrEcDQONEAMRxpAb/YyFzUzAUYh8Gjeva0JXc3TUFOgb2mhFHRLkG5SRBV2ZUeRBg94o1g1aMIdwBldOFLXFnXNPBVGmVPgXQBfgOPVRTPel8ir3QkXNYAiMzO7+pMBfN6Rk3pQ1cQiozI1Sa2xtzuYiwVnm6i+efe65vR2RtTG+CxicD8Bm8UdNBe5fY2q2EExkmF4IgDW1LS5mRX+jpFgFZnHEep/OPHdMkS1Rp++3iuZ7uKDBPiki3yBoL6P9cMxzMcUY3wT0PeudEyVEz6jrUIsNOOlZ21GCb2T+EYhHfACwu3UulAl+xDxJF2T6vseIZQFtgtxqnzmvbbBXOYA6yFp0nLwQL1seZUJpY0m5+LG1c3joKULHBype/mPAvBFV9msF1ESP0/sg0lVN6p8tlS2eRzkwnNQ6VUbJfRnBV9dXw+VEvuxjhp5jvjhevVjK2445aADKBNJw+1zFWA90zKmvguq4WlThjAFWBbcIF8tyLi4ub6bx+GBoYiK+K37ouMbrYtE58cLDkyO0Omd6Mp52UyZgYoajo1DZBzMvZJ596wAsP6Spmw+Fa3krVWyqdQ1VefiZiCSOXgxy5Pws9t3JYB1YmHe+ayFSBhFE8dVv36jELmSMaINvequi/jqmxkmpXKE8k5Ei6rFDPZEMNK4N0SpZPCpuqk/787LAOurtu26zu8T0bl/01v/T+f+88fp22A/BULr+ccOmY1xccJM2H4MJN5PAFyZ/nn+4+vbbmAIHbYeRSD3brr72UU6Bwchabbhoe6G6N3r2Yx9S0oBeZNBcrAb4SJTMnJeDLMXWwDo6HU3EISAqWlYyYeY/rUhsjko534nQt1N0rsrPuXj3EuvyYre24GbMhPzVoa6m6W3XfS6rWI48h649SByLcqV+zDPQt0N013XeK9NK6oqC23XgSjnIHPTzv7dMsC6/tb5NFWWquSW9B7qRtpBKqFaqLt5uuZfS8JgOkHX5uIEQD3U3QLdFmse9K81uUgNvQh4u6e7wVfXly0XHSgK8D6ItYzGBAcLoe5W6HqeBDRE+o3WN76WoE5wcPZ9dwDrV13kWSygGi1hUK3hwE15MvOJWGnz9FT64VlrWIS4WqSRmQl224l4d/P0MDKRojHykBvfSnMx4yBdNeD+3Iq/XaA8CxLTNQ1pK3ZpnxXmIs3JRBG1PU85zG43GjNN0RmqAZK8CSkPXOnnsC7NRW0OGpl5kgW07dFrQBgRQZaKjCjYxyXtIk86abWwADErMW2JnpEanqZkYl3OLA3xcdjtz9HVzLl/dFEdu3V3sX3PtPY5c4mnMqRzwNKU+BJGQ0QT1uczU9lWbEwyDD/tAOFPFGEIKUbbIZrfwItbyEVp6E1YxurxNaFUBBWjUTTaHfjfAWFcSBsLUi6hDKUp3taxACLLyXDRbGBhyyi6qd9gFx5qRBjLqtAaB9vAFNdpaBClFmUf1nXOYArlig0jpOV8Rnkb4AREAdBMtgsmWuDg/PthpE+O/nzv6JWnd56ee7q8/P5uEcK8tEOefPboixBzEcUenrhw1/RQTsH7TqW864u2hXRwyAyHbLBPAgPNv00htLJl3MiuN9l3o0N8HJyBxEFH0IwMnbxYMKI3pP1Pgm5mPv9nDPYF+Vu4G+B6y/nsNiv/Ux6KmkdS76S4wR9BhPgjgzgRD1agbsZxxhYKnnUrJ/b/6fxCfNKLEJwtWZQZrkp3uERr4TWcxfQ3LLvN2lUULj7SU/cyVGGtT4TKrvjTedhKoSFta2DMyO27khd42YF5Ck0LJDNF2o7FaClEv6n2x/qJxkGtXzndnTHBzq4+6QO8SSEs3sqQXARoyKH0jC47ACJVX4M8NHK0GGlc1m5r9P/qoZUcTHUCY21Wy/S1BKg/O3mZz/T06T9JyMjMC1PZsGLZ/KyIEB4n3QvNYANjpfAQIN60pv7FsfBblDPaqxb7WmStII4XGwe9EI6TUVeITwdAyJLmQh9OIYSvJxGhpelpE2RB3dLnursbmfhrPXQfBMCkL+FTfVqxI6Y3tI52Z1q3yQ3xK+kQxDObQGhQkxjgJ66fghvpjdN/drf1owef/wibM7+kWlRukAN/g6KIL6kdXU+jfqAIe9JZuTRC8uW+upa+Lr5iYTFz4Hz7xFn76vcHb869D82zk9nCrKS3Cg6GMXpPzVO2W1tf+PQ0wori0IeVm4yqav8Yb/C6ffjXg/pZ64Z2g1rGyIcMNlvtIQBSuk5uuHLmjXhwtykpxXCGbNcDh8gQ8W0cjdOed+35G8dDpya+Aw+zx4E5A2ShyE8FyvsyqJiatFqdFAIXImQrb8C8uDtlkBLF+7fvPA9f/AXz8AvuSJIBhDsr63ycSUnfMe9uxBhfUmYHLU/UQ/rYAmuBsx2XSkWBaNxCWz8sExoa0orimfeYL9r3v4+61HQ+JXGWdvrN9CUMsYdtj2hlj+ox6Yqfd/AB+Qan0SJrQRS3sfxLgzkzdET+Zea59r69Hb2aj/VdtIdnOGm8ffV22iqTODwqo56RucaZU4Hjk9HCMT8W53xPaxq+kw3XVqSJmI0iROfXo4oZnZrfatOeC4je8HmHxVB7RG87Hs67fiqXa2QdDLdzEwRHRWh818oihORJ5h6WRhHgs87Wn0ev7et4owiR2MQ4HlTwlkQIfIWFIMNq/FdzPkQPNEq7A+72jZq/nEZIifszepg+RIBt99z7pQ/+drvLRC4O0k5gFAYLlVDgsicadmUjDd+f5BjTVgMmvXdSuhAhiUSYbwTLw1hdOAFsn9T/C+HTD/WLrsu4qAyticMrOkuxw3CYp1zjtewobgjCRIuklM1EoyGkji4A7J6MLtuDBPFhm83FeEMSY6eqATnrRZds1hkf5rwNDs7bdDfSeFhl0rUAoTWZM5NBDHd0w1ABeoidDpE2WSubkxlTKQsGK6dT395d90R1TfR7L/ZLUQnw0FR88fgtBYATEONK+XRLDXiG2n/tfJj5TkOb1pBk5tUsYQ9J3GWaJnk4uDgMlthWoeRWBFiGGBDyUEJ5evQ0758KF1oI75X9TKcRpm/yFgyra/EgcebGa8FM5AC9uinNRRgTrNTl3Uq44DVGixQhOjMpK7kKQtIcTWcvLSCSVN4EB5O66QREoqVD3QJXYGPIiGt4QHdX+efTGntqGxdLKYksKkZ035f0CBcADEZDchGnW/J04W9EmFS25rXQ+Rpji2wdxWJroaS3c5dxIUB1LqKza0VgQPZdi296RV3asNsH3oJO4FUQxvjBrcFJZWAZ1S8GqEHscdEDD+7Iw4QW15I9MOj1k/LfcpoGVUAVnI2UCpZDWQqgrlGpYTCsziVON8nXJMgyC6E660vw0D9nmh+T+/MvB1CFSJOtqVaZMFlqm8JEBfe1wnM0/FkDoe5g8wzpsgBVB47sw2VFrbIx1JYwHsYqjDY2UnINCKc9b7WbTaxoWx5g4KIwGlK9+AAiWI8KfYpUEYc3mYIHxQ9x+UKEPv0kdwyLG0uTpQmrANQENY+B+U5J+TnlmRMtauI2l8tlopx2mVe0h8aKb1gRYDnSsD3LRLGAxjaGnuPrJNMHmPdQLWnxXcEwSA5ZT4sbaJJoQnXVVoLY9ExP0n25OUtNnlhRd9lZxh7KEpiRt1jsySwnqHmxjXyVGlPF85nAKlW7pXyaVGTjdYV+PYD6XFQVmnIsIozaMmPdmgj7DGFvaDSxIkAmqC/FPkLjbXGhjjDglp7DU/gRtZF5BYSoroIxWhsg4yLL3aCqr0jQn34ZwCuGlFFIdsMpdmhoWtGnQZUSEYKS8QfuAXAq6jeQ+gavzD3a1MeAxVrCMEh0aMsmpiPgCboXwMncDTfyfLj8bX4lnENlPImwnN65L8ApiEvQxMACNcshJDZJ3vLeAFUHDoaHYQOVo2jsWfdFdmXqc1pGSkmglK0/XN3Qr8BFF+aFZ0ojWpOGYNh+HgkQTtDoBSyBMN4i8pDuxRvK2CGzvTZAPXdTJU7EV4St5U0JD0nilT+bIsLvsfbUsw8yDt4ToJ67qeSA4QjDZ6J+seJK3LcleT5FhM9pBy2jDcxBwsUF6qbk17DoGK80PXFv7RIIWVoggt0gwElBDQ/YRULGZnYO2hDJldbQ/d0q2ABtmoes18huHOBk2SYgEUoOUtRVxVsn3cZJvO+lWRWhJSXsjQGcEFT8hSOvNXiPHXPPSF1gFa/teV4h3QbAso9Knq4lfRLxpdKvVGgJhOTjWwBYNv2itkX/wv2r4Jdl2FmaDFyMEPottgSwULahuwN7PmLyiWxIFo6xfLjTTpb0Mk8gFMJtyvXB+0PMNSpZPtYn/yblrGC1TfyRHJrFIMWM4CMUc235PNwaQM30k4SlRYahaDL+9pjXoAbDLKNL05dsF6DGRczqlloWkQxN7ZPDyyN037FVgCsEUykxnjWputlnlDzGcjxcM6u2DYjBzcp+P8A33jWphX01Xeo/sHWAOsSm90GGJZUI0lrQB8QwzFgYq3jZYTmEOwAoHLgYnMZFgBb2nafrbUJdm/ishCXIxEUI/WzdCUBm+qN30+BQU3I7k1o1m0SSA4uiJ79aezcAtTwqZp6i2yG7nlAeeTbKSfdSutQlDDYW8C4FUVc3SXeKBQO0dVZEiz0gLK3VfBfnodlITuYeEA3+PEfD6kTGN+CiQ96Iy5O7as4uVLoaYkvzrkS0BJFoDdaKnHoTgJV9PIjtGylTM1IzuP/Phz68NO7/QTftGKAWEtMmXmYDm1xYK6ZRWbeNyV88B7/sGOBUHlUSQWjBFBYIKgUC+845mCCWvRuD7W9eaJkQyw5V/BS/BGgvABflbrCXNKSpcMVTEkGMO/DKytBL9gxweR+VpO/BTJIfBaDdB2LZ1p4BliCKMMqSgj7JnUaDYmMTZTQepA0SfmhmjwAL6oa2KFTchcuq286S9GnlCiMQ67g90n4A6rkb+TvNrEAj9CiWzUuR9F45GCBm6oYtasq6zAWrQOEiaHbJ3gFOlG20rAbmZjgHPUZw+radF10dom409Jp3PJDaQzOEfDO9HUYTCyBq3g2N6rOFQ6FYQX/xoIpHKMKD4GCEqFSmSPq3gVjCBtJa05NDh8cOBmCBiyQG7iEwNLgaUmATNF5yQADL3o22hAjO2eSiYfkKVvZOLe3ZG0SthFruhHHMTG1qaRGKxYoALgzZSUS/DOlctKwNmEskXTSbZ4gPjIOOVIgmdFD0NMlIQgp0QmVsfCBmgpNu+mOsHlv4nRjqO1rxtNwBctCRMP3EnEfj0Cid7VWMKqCbxIzewHCYAKWg0t9LCy/IPfZ7l6GG49tPXKLK7CZ1vx7xhD8sK9F+SYYoltTOFXaU2GKFdxPETD+AyKyiUewkKNSDFdFASsIfpTG9SzXvSqys93TQHHRUTDKiYNqYqbF8QnKAB2Pocypm4AzzqiNCuQL94DnoaCpV3MigUSA8CoAL1vWLxS9i7dLuU/frkRfUH3WIwv9kiI9gDiYq5m5SaJivHz4eEQ1UEFRlxeyRAixpVIiXYB+k2AtdHVhEvwzpXGwsS7LF3dtMb/ujA1jK3UAEkf4OHD1kZ7tM5VQxTwsf4RxMxHI3htTtsxWlRwpQqBu6t1vKbgeEhx0uTdPkIgaIoPZcPrsfkeJbtr1WWgF1xBx0VDL9qHCOHODiQvjRAyzlUZMaPQGApY2ZTgig3qwZLMewmQWS+6dS1H8iHHSkb5J2QgD1YOogiy/rU65RT4qDjiQXTw4gg/il7drrkwPIBPX5w3cnCJBBrE8SYIR4c8IAI8Tr8EvX769PEKCDeGm67uL13euLrrXfTw+g21S7vrP+B6Buf67TNtSnRV9/qetXL85fvK/rz1/3PZgt0ddHv//15q/f/94pvv8Dsip+Dhu5LXkAAAAASUVORK5CYII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data:image/png;base64,iVBORw0KGgoAAAANSUhEUgAAAOEAAADhCAMAAAAJbSJIAAAAtFBMVEX/////1R0AAAD41R381R3/4B//2h7/3h741h7/1x3duxr51B2DcA+Li4v/2R56aA7iwBqXl5eBgYFtXg3XthmMeBB/bQ9URwpdUAt1ZA7kwhtjVQzKrBjZuho+NgezmRUAAA+/ohZFOwgzLQYZFQOchRKIdRDX19f1zxyljhNGRkcoIQVNTU7QshiQkJA+P0Dj4+NeXmFJPgCqqqorJQUYGyOulRWgoKAODQIhHARWSwo1NTeRyc3kAAAVd0lEQVR4nN1dB2PbthIOSVCkDJdxVuO4zk4du0natK9N2/T//69HrFs4UMPa1yGZpCh8vMNtQA8e7JA+/vrLm/rN518/7vJLd0gf/6vrP86fnf9R17993fdgtkGP6vrbvHXU3NX13/sezubpcf1k6Lqn337+9rLrmsv6h30PaNP0uP6xbd9+qB39+7ZrH54aRA/wYZ3opu1ODKID2CHAuj4/MYiEg5fn3wPEkxJUwsGX7ax9Grl4OhA9wBce1sWsqqrZWeTiqQjq4/ph4qAHiBBPhItERCNAAvEUuDgC7CTAk4KYcdCcGERiJiLA5rQgKiKaEJ4GxIyDIw+tOaG5SAEOCZcBhNXs5ZFDzEQUsQkuHqkDlyuZ3toCxKPkYm7oTd+cEhedq9ZKQ28br011Lr44Loi6J+MRGs7JI/VRVS3qwDkW9lxWj3Iu0jk4VJyIQTxeiIqhJ2zMtM3xCao+BwGiQ2gt4+SRcZGI6FUOsHLQTNMcsbrJlAyRy6aBN0aom+Nx4BQOAhhDEIrpaI5GUEdD3wktSniIXlt4EwS2F3PxoE2/lpMZI8JIgZtEPsMZe0RzMXfVPBo7CmVjEytNjwgbqlKPgIt5TibOvNHKmwpnI84+c1waVfFkbNQtBIjp+yoncwwQFUM/slBGhCFP448T2Em3HrRG1ZSMs+wFhCbFUhGhzMAdHhd1XxTZ1KeQwk89B2gMiDMeHjAXqaHPogmPIXmiqD0JD6099CRjXnwhAGHwMqogEhws5eFCJOWz4KqxlBMYwvCGOHFOVjFeTM7qAeZu8jloKHt6mxA1DKH1CrVJpytQS6huDsT0czvonTDgi6XcDNbR5O63FX74gXGRmQkTZhfAYtbCNCwTZdGWyMD/oIwG42AjMCV9GfnmXFKbWciIUE0yHkAhnNboB8ceTFAY4KEhw2dTNM1JIxEeDhedq4ZKhsW1fkJGhISxzPCjV2el93MgRsNrUdJlQaeTy+EnaCSGCG/DZHTBoWXHKcRDSGxMZtW8U5Z73kGGG2EkNToAiKXE78gaTZ2M/ALdCT4p5W58BPBU9m40iolf0+RRU8MiDTydZ+LIhNyzuiEiKpzthgZNTQgqei+XfvI1ivA6oC6n4V/w8F7VzUTqfnQ1KULLs9y5ZQhsd1e4c9TY7BOiVDKZRikSoLckx5G8clRA8dze5mIW0UetbzC5ZJiJAE+V2IfkrKEZNTb7wJ7mYp6yiGrSojtN1Q0mbEye18gz4Iz2Iqh52hDrEPDOzMkwSTojhvrISkhKwVRlEck+IOaGnmmW8DrvOtvNKMp4ZZLMyFXC1D4xWjB154JKAUJeVFZfZrdPxvPP5hlEuAyDKMnfXkrtjiMNWnyBtKF/+CGF79+21/6C+pOdwxmeIQW251Ow3JSyE0HNsmowHHRP5rObOtJPHTTSmJ4CLekWSzSqwsXtCyotvgSAFpVMqiLdvqqBbudg7PrEcDQONEAMRxpAb/YyFzUzAUYh8Gjeva0JXc3TUFOgb2mhFHRLkG5SRBV2ZUeRBg94o1g1aMIdwBldOFLXFnXNPBVGmVPgXQBfgOPVRTPel8ir3QkXNYAiMzO7+pMBfN6Rk3pQ1cQiozI1Sa2xtzuYiwVnm6i+efe65vR2RtTG+CxicD8Bm8UdNBe5fY2q2EExkmF4IgDW1LS5mRX+jpFgFZnHEep/OPHdMkS1Rp++3iuZ7uKDBPiki3yBoL6P9cMxzMcUY3wT0PeudEyVEz6jrUIsNOOlZ21GCb2T+EYhHfACwu3UulAl+xDxJF2T6vseIZQFtgtxqnzmvbbBXOYA6yFp0nLwQL1seZUJpY0m5+LG1c3joKULHBype/mPAvBFV9msF1ESP0/sg0lVN6p8tlS2eRzkwnNQ6VUbJfRnBV9dXw+VEvuxjhp5jvjhevVjK2445aADKBNJw+1zFWA90zKmvguq4WlThjAFWBbcIF8tyLi4ub6bx+GBoYiK+K37ouMbrYtE58cLDkyO0Omd6Mp52UyZgYoajo1DZBzMvZJ596wAsP6Spmw+Fa3krVWyqdQ1VefiZiCSOXgxy5Pws9t3JYB1YmHe+ayFSBhFE8dVv36jELmSMaINvequi/jqmxkmpXKE8k5Ei6rFDPZEMNK4N0SpZPCpuqk/787LAOurtu26zu8T0bl/01v/T+f+88fp22A/BULr+ccOmY1xccJM2H4MJN5PAFyZ/nn+4+vbbmAIHbYeRSD3brr72UU6Bwchabbhoe6G6N3r2Yx9S0oBeZNBcrAb4SJTMnJeDLMXWwDo6HU3EISAqWlYyYeY/rUhsjko534nQt1N0rsrPuXj3EuvyYre24GbMhPzVoa6m6W3XfS6rWI48h649SByLcqV+zDPQt0N013XeK9NK6oqC23XgSjnIHPTzv7dMsC6/tb5NFWWquSW9B7qRtpBKqFaqLt5uuZfS8JgOkHX5uIEQD3U3QLdFmse9K81uUgNvQh4u6e7wVfXly0XHSgK8D6ItYzGBAcLoe5W6HqeBDRE+o3WN76WoE5wcPZ9dwDrV13kWSygGi1hUK3hwE15MvOJWGnz9FT64VlrWIS4WqSRmQl224l4d/P0MDKRojHykBvfSnMx4yBdNeD+3Iq/XaA8CxLTNQ1pK3ZpnxXmIs3JRBG1PU85zG43GjNN0RmqAZK8CSkPXOnnsC7NRW0OGpl5kgW07dFrQBgRQZaKjCjYxyXtIk86abWwADErMW2JnpEanqZkYl3OLA3xcdjtz9HVzLl/dFEdu3V3sX3PtPY5c4mnMqRzwNKU+BJGQ0QT1uczU9lWbEwyDD/tAOFPFGEIKUbbIZrfwItbyEVp6E1YxurxNaFUBBWjUTTaHfjfAWFcSBsLUi6hDKUp3taxACLLyXDRbGBhyyi6qd9gFx5qRBjLqtAaB9vAFNdpaBClFmUf1nXOYArlig0jpOV8Rnkb4AREAdBMtgsmWuDg/PthpE+O/nzv6JWnd56ee7q8/P5uEcK8tEOefPboixBzEcUenrhw1/RQTsH7TqW864u2hXRwyAyHbLBPAgPNv00htLJl3MiuN9l3o0N8HJyBxEFH0IwMnbxYMKI3pP1Pgm5mPv9nDPYF+Vu4G+B6y/nsNiv/Ux6KmkdS76S4wR9BhPgjgzgRD1agbsZxxhYKnnUrJ/b/6fxCfNKLEJwtWZQZrkp3uERr4TWcxfQ3LLvN2lUULj7SU/cyVGGtT4TKrvjTedhKoSFta2DMyO27khd42YF5Ck0LJDNF2o7FaClEv6n2x/qJxkGtXzndnTHBzq4+6QO8SSEs3sqQXARoyKH0jC47ACJVX4M8NHK0GGlc1m5r9P/qoZUcTHUCY21Wy/S1BKg/O3mZz/T06T9JyMjMC1PZsGLZ/KyIEB4n3QvNYANjpfAQIN60pv7FsfBblDPaqxb7WmStII4XGwe9EI6TUVeITwdAyJLmQh9OIYSvJxGhpelpE2RB3dLnursbmfhrPXQfBMCkL+FTfVqxI6Y3tI52Z1q3yQ3xK+kQxDObQGhQkxjgJ66fghvpjdN/drf1owef/wibM7+kWlRukAN/g6KIL6kdXU+jfqAIe9JZuTRC8uW+upa+Lr5iYTFz4Hz7xFn76vcHb869D82zk9nCrKS3Cg6GMXpPzVO2W1tf+PQ0wori0IeVm4yqav8Yb/C6ffjXg/pZ64Z2g1rGyIcMNlvtIQBSuk5uuHLmjXhwtykpxXCGbNcDh8gQ8W0cjdOed+35G8dDpya+Aw+zx4E5A2ShyE8FyvsyqJiatFqdFAIXImQrb8C8uDtlkBLF+7fvPA9f/AXz8AvuSJIBhDsr63ycSUnfMe9uxBhfUmYHLU/UQ/rYAmuBsx2XSkWBaNxCWz8sExoa0orimfeYL9r3v4+61HQ+JXGWdvrN9CUMsYdtj2hlj+ox6Yqfd/AB+Qan0SJrQRS3sfxLgzkzdET+Zea59r69Hb2aj/VdtIdnOGm8ffV22iqTODwqo56RucaZU4Hjk9HCMT8W53xPaxq+kw3XVqSJmI0iROfXo4oZnZrfatOeC4je8HmHxVB7RG87Hs67fiqXa2QdDLdzEwRHRWh818oihORJ5h6WRhHgs87Wn0ev7et4owiR2MQ4HlTwlkQIfIWFIMNq/FdzPkQPNEq7A+72jZq/nEZIifszepg+RIBt99z7pQ/+drvLRC4O0k5gFAYLlVDgsicadmUjDd+f5BjTVgMmvXdSuhAhiUSYbwTLw1hdOAFsn9T/C+HTD/WLrsu4qAyticMrOkuxw3CYp1zjtewobgjCRIuklM1EoyGkji4A7J6MLtuDBPFhm83FeEMSY6eqATnrRZds1hkf5rwNDs7bdDfSeFhl0rUAoTWZM5NBDHd0w1ABeoidDpE2WSubkxlTKQsGK6dT395d90R1TfR7L/ZLUQnw0FR88fgtBYATEONK+XRLDXiG2n/tfJj5TkOb1pBk5tUsYQ9J3GWaJnk4uDgMlthWoeRWBFiGGBDyUEJ5evQ0758KF1oI75X9TKcRpm/yFgyra/EgcebGa8FM5AC9uinNRRgTrNTl3Uq44DVGixQhOjMpK7kKQtIcTWcvLSCSVN4EB5O66QREoqVD3QJXYGPIiGt4QHdX+efTGntqGxdLKYksKkZ035f0CBcADEZDchGnW/J04W9EmFS25rXQ+Rpji2wdxWJroaS3c5dxIUB1LqKza0VgQPZdi296RV3asNsH3oJO4FUQxvjBrcFJZWAZ1S8GqEHscdEDD+7Iw4QW15I9MOj1k/LfcpoGVUAVnI2UCpZDWQqgrlGpYTCsziVON8nXJMgyC6E660vw0D9nmh+T+/MvB1CFSJOtqVaZMFlqm8JEBfe1wnM0/FkDoe5g8wzpsgBVB47sw2VFrbIx1JYwHsYqjDY2UnINCKc9b7WbTaxoWx5g4KIwGlK9+AAiWI8KfYpUEYc3mYIHxQ9x+UKEPv0kdwyLG0uTpQmrANQENY+B+U5J+TnlmRMtauI2l8tlopx2mVe0h8aKb1gRYDnSsD3LRLGAxjaGnuPrJNMHmPdQLWnxXcEwSA5ZT4sbaJJoQnXVVoLY9ExP0n25OUtNnlhRd9lZxh7KEpiRt1jsySwnqHmxjXyVGlPF85nAKlW7pXyaVGTjdYV+PYD6XFQVmnIsIozaMmPdmgj7DGFvaDSxIkAmqC/FPkLjbXGhjjDglp7DU/gRtZF5BYSoroIxWhsg4yLL3aCqr0jQn34ZwCuGlFFIdsMpdmhoWtGnQZUSEYKS8QfuAXAq6jeQ+gavzD3a1MeAxVrCMEh0aMsmpiPgCboXwMncDTfyfLj8bX4lnENlPImwnN65L8ApiEvQxMACNcshJDZJ3vLeAFUHDoaHYQOVo2jsWfdFdmXqc1pGSkmglK0/XN3Qr8BFF+aFZ0ojWpOGYNh+HgkQTtDoBSyBMN4i8pDuxRvK2CGzvTZAPXdTJU7EV4St5U0JD0nilT+bIsLvsfbUsw8yDt4ToJ67qeSA4QjDZ6J+seJK3LcleT5FhM9pBy2jDcxBwsUF6qbk17DoGK80PXFv7RIIWVoggt0gwElBDQ/YRULGZnYO2hDJldbQ/d0q2ABtmoes18huHOBk2SYgEUoOUtRVxVsn3cZJvO+lWRWhJSXsjQGcEFT8hSOvNXiPHXPPSF1gFa/teV4h3QbAso9Knq4lfRLxpdKvVGgJhOTjWwBYNv2itkX/wv2r4Jdl2FmaDFyMEPottgSwULahuwN7PmLyiWxIFo6xfLjTTpb0Mk8gFMJtyvXB+0PMNSpZPtYn/yblrGC1TfyRHJrFIMWM4CMUc235PNwaQM30k4SlRYahaDL+9pjXoAbDLKNL05dsF6DGRczqlloWkQxN7ZPDyyN037FVgCsEUykxnjWputlnlDzGcjxcM6u2DYjBzcp+P8A33jWphX01Xeo/sHWAOsSm90GGJZUI0lrQB8QwzFgYq3jZYTmEOwAoHLgYnMZFgBb2nafrbUJdm/ishCXIxEUI/WzdCUBm+qN30+BQU3I7k1o1m0SSA4uiJ79aezcAtTwqZp6i2yG7nlAeeTbKSfdSutQlDDYW8C4FUVc3SXeKBQO0dVZEiz0gLK3VfBfnodlITuYeEA3+PEfD6kTGN+CiQ96Iy5O7as4uVLoaYkvzrkS0BJFoDdaKnHoTgJV9PIjtGylTM1IzuP/Phz68NO7/QTftGKAWEtMmXmYDm1xYK6ZRWbeNyV88B7/sGOBUHlUSQWjBFBYIKgUC+845mCCWvRuD7W9eaJkQyw5V/BS/BGgvABflbrCXNKSpcMVTEkGMO/DKytBL9gxweR+VpO/BTJIfBaDdB2LZ1p4BliCKMMqSgj7JnUaDYmMTZTQepA0SfmhmjwAL6oa2KFTchcuq286S9GnlCiMQ67g90n4A6rkb+TvNrEAj9CiWzUuR9F45GCBm6oYtasq6zAWrQOEiaHbJ3gFOlG20rAbmZjgHPUZw+radF10dom409Jp3PJDaQzOEfDO9HUYTCyBq3g2N6rOFQ6FYQX/xoIpHKMKD4GCEqFSmSPq3gVjCBtJa05NDh8cOBmCBiyQG7iEwNLgaUmATNF5yQADL3o22hAjO2eSiYfkKVvZOLe3ZG0SthFruhHHMTG1qaRGKxYoALgzZSUS/DOlctKwNmEskXTSbZ4gPjIOOVIgmdFD0NMlIQgp0QmVsfCBmgpNu+mOsHlv4nRjqO1rxtNwBctCRMP3EnEfj0Cid7VWMKqCbxIzewHCYAKWg0t9LCy/IPfZ7l6GG49tPXKLK7CZ1vx7xhD8sK9F+SYYoltTOFXaU2GKFdxPETD+AyKyiUewkKNSDFdFASsIfpTG9SzXvSqys93TQHHRUTDKiYNqYqbF8QnKAB2Pocypm4AzzqiNCuQL94DnoaCpV3MigUSA8CoAL1vWLxS9i7dLuU/frkRfUH3WIwv9kiI9gDiYq5m5SaJivHz4eEQ1UEFRlxeyRAixpVIiXYB+k2AtdHVhEvwzpXGwsS7LF3dtMb/ujA1jK3UAEkf4OHD1kZ7tM5VQxTwsf4RxMxHI3htTtsxWlRwpQqBu6t1vKbgeEhx0uTdPkIgaIoPZcPrsfkeJbtr1WWgF1xBx0VDL9qHCOHODiQvjRAyzlUZMaPQGApY2ZTgig3qwZLMewmQWS+6dS1H8iHHSkb5J2QgD1YOogiy/rU65RT4qDjiQXTw4gg/il7drrkwPIBPX5w3cnCJBBrE8SYIR4c8IAI8Tr8EvX769PEKCDeGm67uL13euLrrXfTw+g21S7vrP+B6Buf67TNtSnRV9/qetXL85fvK/rz1/3PZgt0ddHv//15q/f/94pvv8Dsip+Dhu5LXkAAAAASUVORK5CYII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data:image/png;base64,iVBORw0KGgoAAAANSUhEUgAAAOEAAADhCAMAAAAJbSJIAAAAtFBMVEX/////1R0AAAD41R381R3/4B//2h7/3h741h7/1x3duxr51B2DcA+Li4v/2R56aA7iwBqXl5eBgYFtXg3XthmMeBB/bQ9URwpdUAt1ZA7kwhtjVQzKrBjZuho+NgezmRUAAA+/ohZFOwgzLQYZFQOchRKIdRDX19f1zxyljhNGRkcoIQVNTU7QshiQkJA+P0Dj4+NeXmFJPgCqqqorJQUYGyOulRWgoKAODQIhHARWSwo1NTeRyc3kAAAVd0lEQVR4nN1dB2PbthIOSVCkDJdxVuO4zk4du0natK9N2/T//69HrFs4UMPa1yGZpCh8vMNtQA8e7JA+/vrLm/rN518/7vJLd0gf/6vrP86fnf9R17993fdgtkGP6vrbvHXU3NX13/sezubpcf1k6Lqn337+9rLrmsv6h30PaNP0uP6xbd9+qB39+7ZrH54aRA/wYZ3opu1ODKID2CHAuj4/MYiEg5fn3wPEkxJUwsGX7ax9Grl4OhA9wBce1sWsqqrZWeTiqQjq4/ph4qAHiBBPhItERCNAAvEUuDgC7CTAk4KYcdCcGERiJiLA5rQgKiKaEJ4GxIyDIw+tOaG5SAEOCZcBhNXs5ZFDzEQUsQkuHqkDlyuZ3toCxKPkYm7oTd+cEhedq9ZKQ28br011Lr44Loi6J+MRGs7JI/VRVS3qwDkW9lxWj3Iu0jk4VJyIQTxeiIqhJ2zMtM3xCao+BwGiQ2gt4+SRcZGI6FUOsHLQTNMcsbrJlAyRy6aBN0aom+Nx4BQOAhhDEIrpaI5GUEdD3wktSniIXlt4EwS2F3PxoE2/lpMZI8JIgZtEPsMZe0RzMXfVPBo7CmVjEytNjwgbqlKPgIt5TibOvNHKmwpnI84+c1waVfFkbNQtBIjp+yoncwwQFUM/slBGhCFP448T2Em3HrRG1ZSMs+wFhCbFUhGhzMAdHhd1XxTZ1KeQwk89B2gMiDMeHjAXqaHPogmPIXmiqD0JD6099CRjXnwhAGHwMqogEhws5eFCJOWz4KqxlBMYwvCGOHFOVjFeTM7qAeZu8jloKHt6mxA1DKH1CrVJpytQS6huDsT0czvonTDgi6XcDNbR5O63FX74gXGRmQkTZhfAYtbCNCwTZdGWyMD/oIwG42AjMCV9GfnmXFKbWciIUE0yHkAhnNboB8ceTFAY4KEhw2dTNM1JIxEeDhedq4ZKhsW1fkJGhISxzPCjV2el93MgRsNrUdJlQaeTy+EnaCSGCG/DZHTBoWXHKcRDSGxMZtW8U5Z73kGGG2EkNToAiKXE78gaTZ2M/ALdCT4p5W58BPBU9m40iolf0+RRU8MiDTydZ+LIhNyzuiEiKpzthgZNTQgqei+XfvI1ivA6oC6n4V/w8F7VzUTqfnQ1KULLs9y5ZQhsd1e4c9TY7BOiVDKZRikSoLckx5G8clRA8dze5mIW0UetbzC5ZJiJAE+V2IfkrKEZNTb7wJ7mYp6yiGrSojtN1Q0mbEye18gz4Iz2Iqh52hDrEPDOzMkwSTojhvrISkhKwVRlEck+IOaGnmmW8DrvOtvNKMp4ZZLMyFXC1D4xWjB154JKAUJeVFZfZrdPxvPP5hlEuAyDKMnfXkrtjiMNWnyBtKF/+CGF79+21/6C+pOdwxmeIQW251Ow3JSyE0HNsmowHHRP5rObOtJPHTTSmJ4CLekWSzSqwsXtCyotvgSAFpVMqiLdvqqBbudg7PrEcDQONEAMRxpAb/YyFzUzAUYh8Gjeva0JXc3TUFOgb2mhFHRLkG5SRBV2ZUeRBg94o1g1aMIdwBldOFLXFnXNPBVGmVPgXQBfgOPVRTPel8ir3QkXNYAiMzO7+pMBfN6Rk3pQ1cQiozI1Sa2xtzuYiwVnm6i+efe65vR2RtTG+CxicD8Bm8UdNBe5fY2q2EExkmF4IgDW1LS5mRX+jpFgFZnHEep/OPHdMkS1Rp++3iuZ7uKDBPiki3yBoL6P9cMxzMcUY3wT0PeudEyVEz6jrUIsNOOlZ21GCb2T+EYhHfACwu3UulAl+xDxJF2T6vseIZQFtgtxqnzmvbbBXOYA6yFp0nLwQL1seZUJpY0m5+LG1c3joKULHBype/mPAvBFV9msF1ESP0/sg0lVN6p8tlS2eRzkwnNQ6VUbJfRnBV9dXw+VEvuxjhp5jvjhevVjK2445aADKBNJw+1zFWA90zKmvguq4WlThjAFWBbcIF8tyLi4ub6bx+GBoYiK+K37ouMbrYtE58cLDkyO0Omd6Mp52UyZgYoajo1DZBzMvZJ596wAsP6Spmw+Fa3krVWyqdQ1VefiZiCSOXgxy5Pws9t3JYB1YmHe+ayFSBhFE8dVv36jELmSMaINvequi/jqmxkmpXKE8k5Ei6rFDPZEMNK4N0SpZPCpuqk/787LAOurtu26zu8T0bl/01v/T+f+88fp22A/BULr+ccOmY1xccJM2H4MJN5PAFyZ/nn+4+vbbmAIHbYeRSD3brr72UU6Bwchabbhoe6G6N3r2Yx9S0oBeZNBcrAb4SJTMnJeDLMXWwDo6HU3EISAqWlYyYeY/rUhsjko534nQt1N0rsrPuXj3EuvyYre24GbMhPzVoa6m6W3XfS6rWI48h649SByLcqV+zDPQt0N013XeK9NK6oqC23XgSjnIHPTzv7dMsC6/tb5NFWWquSW9B7qRtpBKqFaqLt5uuZfS8JgOkHX5uIEQD3U3QLdFmse9K81uUgNvQh4u6e7wVfXly0XHSgK8D6ItYzGBAcLoe5W6HqeBDRE+o3WN76WoE5wcPZ9dwDrV13kWSygGi1hUK3hwE15MvOJWGnz9FT64VlrWIS4WqSRmQl224l4d/P0MDKRojHykBvfSnMx4yBdNeD+3Iq/XaA8CxLTNQ1pK3ZpnxXmIs3JRBG1PU85zG43GjNN0RmqAZK8CSkPXOnnsC7NRW0OGpl5kgW07dFrQBgRQZaKjCjYxyXtIk86abWwADErMW2JnpEanqZkYl3OLA3xcdjtz9HVzLl/dFEdu3V3sX3PtPY5c4mnMqRzwNKU+BJGQ0QT1uczU9lWbEwyDD/tAOFPFGEIKUbbIZrfwItbyEVp6E1YxurxNaFUBBWjUTTaHfjfAWFcSBsLUi6hDKUp3taxACLLyXDRbGBhyyi6qd9gFx5qRBjLqtAaB9vAFNdpaBClFmUf1nXOYArlig0jpOV8Rnkb4AREAdBMtgsmWuDg/PthpE+O/nzv6JWnd56ee7q8/P5uEcK8tEOefPboixBzEcUenrhw1/RQTsH7TqW864u2hXRwyAyHbLBPAgPNv00htLJl3MiuN9l3o0N8HJyBxEFH0IwMnbxYMKI3pP1Pgm5mPv9nDPYF+Vu4G+B6y/nsNiv/Ux6KmkdS76S4wR9BhPgjgzgRD1agbsZxxhYKnnUrJ/b/6fxCfNKLEJwtWZQZrkp3uERr4TWcxfQ3LLvN2lUULj7SU/cyVGGtT4TKrvjTedhKoSFta2DMyO27khd42YF5Ck0LJDNF2o7FaClEv6n2x/qJxkGtXzndnTHBzq4+6QO8SSEs3sqQXARoyKH0jC47ACJVX4M8NHK0GGlc1m5r9P/qoZUcTHUCY21Wy/S1BKg/O3mZz/T06T9JyMjMC1PZsGLZ/KyIEB4n3QvNYANjpfAQIN60pv7FsfBblDPaqxb7WmStII4XGwe9EI6TUVeITwdAyJLmQh9OIYSvJxGhpelpE2RB3dLnursbmfhrPXQfBMCkL+FTfVqxI6Y3tI52Z1q3yQ3xK+kQxDObQGhQkxjgJ66fghvpjdN/drf1owef/wibM7+kWlRukAN/g6KIL6kdXU+jfqAIe9JZuTRC8uW+upa+Lr5iYTFz4Hz7xFn76vcHb869D82zk9nCrKS3Cg6GMXpPzVO2W1tf+PQ0wori0IeVm4yqav8Yb/C6ffjXg/pZ64Z2g1rGyIcMNlvtIQBSuk5uuHLmjXhwtykpxXCGbNcDh8gQ8W0cjdOed+35G8dDpya+Aw+zx4E5A2ShyE8FyvsyqJiatFqdFAIXImQrb8C8uDtlkBLF+7fvPA9f/AXz8AvuSJIBhDsr63ycSUnfMe9uxBhfUmYHLU/UQ/rYAmuBsx2XSkWBaNxCWz8sExoa0orimfeYL9r3v4+61HQ+JXGWdvrN9CUMsYdtj2hlj+ox6Yqfd/AB+Qan0SJrQRS3sfxLgzkzdET+Zea59r69Hb2aj/VdtIdnOGm8ffV22iqTODwqo56RucaZU4Hjk9HCMT8W53xPaxq+kw3XVqSJmI0iROfXo4oZnZrfatOeC4je8HmHxVB7RG87Hs67fiqXa2QdDLdzEwRHRWh818oihORJ5h6WRhHgs87Wn0ev7et4owiR2MQ4HlTwlkQIfIWFIMNq/FdzPkQPNEq7A+72jZq/nEZIifszepg+RIBt99z7pQ/+drvLRC4O0k5gFAYLlVDgsicadmUjDd+f5BjTVgMmvXdSuhAhiUSYbwTLw1hdOAFsn9T/C+HTD/WLrsu4qAyticMrOkuxw3CYp1zjtewobgjCRIuklM1EoyGkji4A7J6MLtuDBPFhm83FeEMSY6eqATnrRZds1hkf5rwNDs7bdDfSeFhl0rUAoTWZM5NBDHd0w1ABeoidDpE2WSubkxlTKQsGK6dT395d90R1TfR7L/ZLUQnw0FR88fgtBYATEONK+XRLDXiG2n/tfJj5TkOb1pBk5tUsYQ9J3GWaJnk4uDgMlthWoeRWBFiGGBDyUEJ5evQ0758KF1oI75X9TKcRpm/yFgyra/EgcebGa8FM5AC9uinNRRgTrNTl3Uq44DVGixQhOjMpK7kKQtIcTWcvLSCSVN4EB5O66QREoqVD3QJXYGPIiGt4QHdX+efTGntqGxdLKYksKkZ035f0CBcADEZDchGnW/J04W9EmFS25rXQ+Rpji2wdxWJroaS3c5dxIUB1LqKza0VgQPZdi296RV3asNsH3oJO4FUQxvjBrcFJZWAZ1S8GqEHscdEDD+7Iw4QW15I9MOj1k/LfcpoGVUAVnI2UCpZDWQqgrlGpYTCsziVON8nXJMgyC6E660vw0D9nmh+T+/MvB1CFSJOtqVaZMFlqm8JEBfe1wnM0/FkDoe5g8wzpsgBVB47sw2VFrbIx1JYwHsYqjDY2UnINCKc9b7WbTaxoWx5g4KIwGlK9+AAiWI8KfYpUEYc3mYIHxQ9x+UKEPv0kdwyLG0uTpQmrANQENY+B+U5J+TnlmRMtauI2l8tlopx2mVe0h8aKb1gRYDnSsD3LRLGAxjaGnuPrJNMHmPdQLWnxXcEwSA5ZT4sbaJJoQnXVVoLY9ExP0n25OUtNnlhRd9lZxh7KEpiRt1jsySwnqHmxjXyVGlPF85nAKlW7pXyaVGTjdYV+PYD6XFQVmnIsIozaMmPdmgj7DGFvaDSxIkAmqC/FPkLjbXGhjjDglp7DU/gRtZF5BYSoroIxWhsg4yLL3aCqr0jQn34ZwCuGlFFIdsMpdmhoWtGnQZUSEYKS8QfuAXAq6jeQ+gavzD3a1MeAxVrCMEh0aMsmpiPgCboXwMncDTfyfLj8bX4lnENlPImwnN65L8ApiEvQxMACNcshJDZJ3vLeAFUHDoaHYQOVo2jsWfdFdmXqc1pGSkmglK0/XN3Qr8BFF+aFZ0ojWpOGYNh+HgkQTtDoBSyBMN4i8pDuxRvK2CGzvTZAPXdTJU7EV4St5U0JD0nilT+bIsLvsfbUsw8yDt4ToJ67qeSA4QjDZ6J+seJK3LcleT5FhM9pBy2jDcxBwsUF6qbk17DoGK80PXFv7RIIWVoggt0gwElBDQ/YRULGZnYO2hDJldbQ/d0q2ABtmoes18huHOBk2SYgEUoOUtRVxVsn3cZJvO+lWRWhJSXsjQGcEFT8hSOvNXiPHXPPSF1gFa/teV4h3QbAso9Knq4lfRLxpdKvVGgJhOTjWwBYNv2itkX/wv2r4Jdl2FmaDFyMEPottgSwULahuwN7PmLyiWxIFo6xfLjTTpb0Mk8gFMJtyvXB+0PMNSpZPtYn/yblrGC1TfyRHJrFIMWM4CMUc235PNwaQM30k4SlRYahaDL+9pjXoAbDLKNL05dsF6DGRczqlloWkQxN7ZPDyyN037FVgCsEUykxnjWputlnlDzGcjxcM6u2DYjBzcp+P8A33jWphX01Xeo/sHWAOsSm90GGJZUI0lrQB8QwzFgYq3jZYTmEOwAoHLgYnMZFgBb2nafrbUJdm/ishCXIxEUI/WzdCUBm+qN30+BQU3I7k1o1m0SSA4uiJ79aezcAtTwqZp6i2yG7nlAeeTbKSfdSutQlDDYW8C4FUVc3SXeKBQO0dVZEiz0gLK3VfBfnodlITuYeEA3+PEfD6kTGN+CiQ96Iy5O7as4uVLoaYkvzrkS0BJFoDdaKnHoTgJV9PIjtGylTM1IzuP/Phz68NO7/QTftGKAWEtMmXmYDm1xYK6ZRWbeNyV88B7/sGOBUHlUSQWjBFBYIKgUC+845mCCWvRuD7W9eaJkQyw5V/BS/BGgvABflbrCXNKSpcMVTEkGMO/DKytBL9gxweR+VpO/BTJIfBaDdB2LZ1p4BliCKMMqSgj7JnUaDYmMTZTQepA0SfmhmjwAL6oa2KFTchcuq286S9GnlCiMQ67g90n4A6rkb+TvNrEAj9CiWzUuR9F45GCBm6oYtasq6zAWrQOEiaHbJ3gFOlG20rAbmZjgHPUZw+radF10dom409Jp3PJDaQzOEfDO9HUYTCyBq3g2N6rOFQ6FYQX/xoIpHKMKD4GCEqFSmSPq3gVjCBtJa05NDh8cOBmCBiyQG7iEwNLgaUmATNF5yQADL3o22hAjO2eSiYfkKVvZOLe3ZG0SthFruhHHMTG1qaRGKxYoALgzZSUS/DOlctKwNmEskXTSbZ4gPjIOOVIgmdFD0NMlIQgp0QmVsfCBmgpNu+mOsHlv4nRjqO1rxtNwBctCRMP3EnEfj0Cid7VWMKqCbxIzewHCYAKWg0t9LCy/IPfZ7l6GG49tPXKLK7CZ1vx7xhD8sK9F+SYYoltTOFXaU2GKFdxPETD+AyKyiUewkKNSDFdFASsIfpTG9SzXvSqys93TQHHRUTDKiYNqYqbF8QnKAB2Pocypm4AzzqiNCuQL94DnoaCpV3MigUSA8CoAL1vWLxS9i7dLuU/frkRfUH3WIwv9kiI9gDiYq5m5SaJivHz4eEQ1UEFRlxeyRAixpVIiXYB+k2AtdHVhEvwzpXGwsS7LF3dtMb/ujA1jK3UAEkf4OHD1kZ7tM5VQxTwsf4RxMxHI3htTtsxWlRwpQqBu6t1vKbgeEhx0uTdPkIgaIoPZcPrsfkeJbtr1WWgF1xBx0VDL9qHCOHODiQvjRAyzlUZMaPQGApY2ZTgig3qwZLMewmQWS+6dS1H8iHHSkb5J2QgD1YOogiy/rU65RT4qDjiQXTw4gg/il7drrkwPIBPX5w3cnCJBBrE8SYIR4c8IAI8Tr8EvX769PEKCDeGm67uL13euLrrXfTw+g21S7vrP+B6Buf67TNtSnRV9/qetXL85fvK/rz1/3PZgt0ddHv//15q/f/94pvv8Dsip+Dhu5LXkAAAAASUVORK5CYII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2" descr="data:image/png;base64,iVBORw0KGgoAAAANSUhEUgAAAOEAAADhCAMAAAAJbSJIAAAAtFBMVEX/////1R0AAAD41R381R3/4B//2h7/3h741h7/1x3duxr51B2DcA+Li4v/2R56aA7iwBqXl5eBgYFtXg3XthmMeBB/bQ9URwpdUAt1ZA7kwhtjVQzKrBjZuho+NgezmRUAAA+/ohZFOwgzLQYZFQOchRKIdRDX19f1zxyljhNGRkcoIQVNTU7QshiQkJA+P0Dj4+NeXmFJPgCqqqorJQUYGyOulRWgoKAODQIhHARWSwo1NTeRyc3kAAAVd0lEQVR4nN1dB2PbthIOSVCkDJdxVuO4zk4du0natK9N2/T//69HrFs4UMPa1yGZpCh8vMNtQA8e7JA+/vrLm/rN518/7vJLd0gf/6vrP86fnf9R17993fdgtkGP6vrbvHXU3NX13/sezubpcf1k6Lqn337+9rLrmsv6h30PaNP0uP6xbd9+qB39+7ZrH54aRA/wYZ3opu1ODKID2CHAuj4/MYiEg5fn3wPEkxJUwsGX7ax9Grl4OhA9wBce1sWsqqrZWeTiqQjq4/ph4qAHiBBPhItERCNAAvEUuDgC7CTAk4KYcdCcGERiJiLA5rQgKiKaEJ4GxIyDIw+tOaG5SAEOCZcBhNXs5ZFDzEQUsQkuHqkDlyuZ3toCxKPkYm7oTd+cEhedq9ZKQ28br011Lr44Loi6J+MRGs7JI/VRVS3qwDkW9lxWj3Iu0jk4VJyIQTxeiIqhJ2zMtM3xCao+BwGiQ2gt4+SRcZGI6FUOsHLQTNMcsbrJlAyRy6aBN0aom+Nx4BQOAhhDEIrpaI5GUEdD3wktSniIXlt4EwS2F3PxoE2/lpMZI8JIgZtEPsMZe0RzMXfVPBo7CmVjEytNjwgbqlKPgIt5TibOvNHKmwpnI84+c1waVfFkbNQtBIjp+yoncwwQFUM/slBGhCFP448T2Em3HrRG1ZSMs+wFhCbFUhGhzMAdHhd1XxTZ1KeQwk89B2gMiDMeHjAXqaHPogmPIXmiqD0JD6099CRjXnwhAGHwMqogEhws5eFCJOWz4KqxlBMYwvCGOHFOVjFeTM7qAeZu8jloKHt6mxA1DKH1CrVJpytQS6huDsT0czvonTDgi6XcDNbR5O63FX74gXGRmQkTZhfAYtbCNCwTZdGWyMD/oIwG42AjMCV9GfnmXFKbWciIUE0yHkAhnNboB8ceTFAY4KEhw2dTNM1JIxEeDhedq4ZKhsW1fkJGhISxzPCjV2el93MgRsNrUdJlQaeTy+EnaCSGCG/DZHTBoWXHKcRDSGxMZtW8U5Z73kGGG2EkNToAiKXE78gaTZ2M/ALdCT4p5W58BPBU9m40iolf0+RRU8MiDTydZ+LIhNyzuiEiKpzthgZNTQgqei+XfvI1ivA6oC6n4V/w8F7VzUTqfnQ1KULLs9y5ZQhsd1e4c9TY7BOiVDKZRikSoLckx5G8clRA8dze5mIW0UetbzC5ZJiJAE+V2IfkrKEZNTb7wJ7mYp6yiGrSojtN1Q0mbEye18gz4Iz2Iqh52hDrEPDOzMkwSTojhvrISkhKwVRlEck+IOaGnmmW8DrvOtvNKMp4ZZLMyFXC1D4xWjB154JKAUJeVFZfZrdPxvPP5hlEuAyDKMnfXkrtjiMNWnyBtKF/+CGF79+21/6C+pOdwxmeIQW251Ow3JSyE0HNsmowHHRP5rObOtJPHTTSmJ4CLekWSzSqwsXtCyotvgSAFpVMqiLdvqqBbudg7PrEcDQONEAMRxpAb/YyFzUzAUYh8Gjeva0JXc3TUFOgb2mhFHRLkG5SRBV2ZUeRBg94o1g1aMIdwBldOFLXFnXNPBVGmVPgXQBfgOPVRTPel8ir3QkXNYAiMzO7+pMBfN6Rk3pQ1cQiozI1Sa2xtzuYiwVnm6i+efe65vR2RtTG+CxicD8Bm8UdNBe5fY2q2EExkmF4IgDW1LS5mRX+jpFgFZnHEep/OPHdMkS1Rp++3iuZ7uKDBPiki3yBoL6P9cMxzMcUY3wT0PeudEyVEz6jrUIsNOOlZ21GCb2T+EYhHfACwu3UulAl+xDxJF2T6vseIZQFtgtxqnzmvbbBXOYA6yFp0nLwQL1seZUJpY0m5+LG1c3joKULHBype/mPAvBFV9msF1ESP0/sg0lVN6p8tlS2eRzkwnNQ6VUbJfRnBV9dXw+VEvuxjhp5jvjhevVjK2445aADKBNJw+1zFWA90zKmvguq4WlThjAFWBbcIF8tyLi4ub6bx+GBoYiK+K37ouMbrYtE58cLDkyO0Omd6Mp52UyZgYoajo1DZBzMvZJ596wAsP6Spmw+Fa3krVWyqdQ1VefiZiCSOXgxy5Pws9t3JYB1YmHe+ayFSBhFE8dVv36jELmSMaINvequi/jqmxkmpXKE8k5Ei6rFDPZEMNK4N0SpZPCpuqk/787LAOurtu26zu8T0bl/01v/T+f+88fp22A/BULr+ccOmY1xccJM2H4MJN5PAFyZ/nn+4+vbbmAIHbYeRSD3brr72UU6Bwchabbhoe6G6N3r2Yx9S0oBeZNBcrAb4SJTMnJeDLMXWwDo6HU3EISAqWlYyYeY/rUhsjko534nQt1N0rsrPuXj3EuvyYre24GbMhPzVoa6m6W3XfS6rWI48h649SByLcqV+zDPQt0N013XeK9NK6oqC23XgSjnIHPTzv7dMsC6/tb5NFWWquSW9B7qRtpBKqFaqLt5uuZfS8JgOkHX5uIEQD3U3QLdFmse9K81uUgNvQh4u6e7wVfXly0XHSgK8D6ItYzGBAcLoe5W6HqeBDRE+o3WN76WoE5wcPZ9dwDrV13kWSygGi1hUK3hwE15MvOJWGnz9FT64VlrWIS4WqSRmQl224l4d/P0MDKRojHykBvfSnMx4yBdNeD+3Iq/XaA8CxLTNQ1pK3ZpnxXmIs3JRBG1PU85zG43GjNN0RmqAZK8CSkPXOnnsC7NRW0OGpl5kgW07dFrQBgRQZaKjCjYxyXtIk86abWwADErMW2JnpEanqZkYl3OLA3xcdjtz9HVzLl/dFEdu3V3sX3PtPY5c4mnMqRzwNKU+BJGQ0QT1uczU9lWbEwyDD/tAOFPFGEIKUbbIZrfwItbyEVp6E1YxurxNaFUBBWjUTTaHfjfAWFcSBsLUi6hDKUp3taxACLLyXDRbGBhyyi6qd9gFx5qRBjLqtAaB9vAFNdpaBClFmUf1nXOYArlig0jpOV8Rnkb4AREAdBMtgsmWuDg/PthpE+O/nzv6JWnd56ee7q8/P5uEcK8tEOefPboixBzEcUenrhw1/RQTsH7TqW864u2hXRwyAyHbLBPAgPNv00htLJl3MiuN9l3o0N8HJyBxEFH0IwMnbxYMKI3pP1Pgm5mPv9nDPYF+Vu4G+B6y/nsNiv/Ux6KmkdS76S4wR9BhPgjgzgRD1agbsZxxhYKnnUrJ/b/6fxCfNKLEJwtWZQZrkp3uERr4TWcxfQ3LLvN2lUULj7SU/cyVGGtT4TKrvjTedhKoSFta2DMyO27khd42YF5Ck0LJDNF2o7FaClEv6n2x/qJxkGtXzndnTHBzq4+6QO8SSEs3sqQXARoyKH0jC47ACJVX4M8NHK0GGlc1m5r9P/qoZUcTHUCY21Wy/S1BKg/O3mZz/T06T9JyMjMC1PZsGLZ/KyIEB4n3QvNYANjpfAQIN60pv7FsfBblDPaqxb7WmStII4XGwe9EI6TUVeITwdAyJLmQh9OIYSvJxGhpelpE2RB3dLnursbmfhrPXQfBMCkL+FTfVqxI6Y3tI52Z1q3yQ3xK+kQxDObQGhQkxjgJ66fghvpjdN/drf1owef/wibM7+kWlRukAN/g6KIL6kdXU+jfqAIe9JZuTRC8uW+upa+Lr5iYTFz4Hz7xFn76vcHb869D82zk9nCrKS3Cg6GMXpPzVO2W1tf+PQ0wori0IeVm4yqav8Yb/C6ffjXg/pZ64Z2g1rGyIcMNlvtIQBSuk5uuHLmjXhwtykpxXCGbNcDh8gQ8W0cjdOed+35G8dDpya+Aw+zx4E5A2ShyE8FyvsyqJiatFqdFAIXImQrb8C8uDtlkBLF+7fvPA9f/AXz8AvuSJIBhDsr63ycSUnfMe9uxBhfUmYHLU/UQ/rYAmuBsx2XSkWBaNxCWz8sExoa0orimfeYL9r3v4+61HQ+JXGWdvrN9CUMsYdtj2hlj+ox6Yqfd/AB+Qan0SJrQRS3sfxLgzkzdET+Zea59r69Hb2aj/VdtIdnOGm8ffV22iqTODwqo56RucaZU4Hjk9HCMT8W53xPaxq+kw3XVqSJmI0iROfXo4oZnZrfatOeC4je8HmHxVB7RG87Hs67fiqXa2QdDLdzEwRHRWh818oihORJ5h6WRhHgs87Wn0ev7et4owiR2MQ4HlTwlkQIfIWFIMNq/FdzPkQPNEq7A+72jZq/nEZIifszepg+RIBt99z7pQ/+drvLRC4O0k5gFAYLlVDgsicadmUjDd+f5BjTVgMmvXdSuhAhiUSYbwTLw1hdOAFsn9T/C+HTD/WLrsu4qAyticMrOkuxw3CYp1zjtewobgjCRIuklM1EoyGkji4A7J6MLtuDBPFhm83FeEMSY6eqATnrRZds1hkf5rwNDs7bdDfSeFhl0rUAoTWZM5NBDHd0w1ABeoidDpE2WSubkxlTKQsGK6dT395d90R1TfR7L/ZLUQnw0FR88fgtBYATEONK+XRLDXiG2n/tfJj5TkOb1pBk5tUsYQ9J3GWaJnk4uDgMlthWoeRWBFiGGBDyUEJ5evQ0758KF1oI75X9TKcRpm/yFgyra/EgcebGa8FM5AC9uinNRRgTrNTl3Uq44DVGixQhOjMpK7kKQtIcTWcvLSCSVN4EB5O66QREoqVD3QJXYGPIiGt4QHdX+efTGntqGxdLKYksKkZ035f0CBcADEZDchGnW/J04W9EmFS25rXQ+Rpji2wdxWJroaS3c5dxIUB1LqKza0VgQPZdi296RV3asNsH3oJO4FUQxvjBrcFJZWAZ1S8GqEHscdEDD+7Iw4QW15I9MOj1k/LfcpoGVUAVnI2UCpZDWQqgrlGpYTCsziVON8nXJMgyC6E660vw0D9nmh+T+/MvB1CFSJOtqVaZMFlqm8JEBfe1wnM0/FkDoe5g8wzpsgBVB47sw2VFrbIx1JYwHsYqjDY2UnINCKc9b7WbTaxoWx5g4KIwGlK9+AAiWI8KfYpUEYc3mYIHxQ9x+UKEPv0kdwyLG0uTpQmrANQENY+B+U5J+TnlmRMtauI2l8tlopx2mVe0h8aKb1gRYDnSsD3LRLGAxjaGnuPrJNMHmPdQLWnxXcEwSA5ZT4sbaJJoQnXVVoLY9ExP0n25OUtNnlhRd9lZxh7KEpiRt1jsySwnqHmxjXyVGlPF85nAKlW7pXyaVGTjdYV+PYD6XFQVmnIsIozaMmPdmgj7DGFvaDSxIkAmqC/FPkLjbXGhjjDglp7DU/gRtZF5BYSoroIxWhsg4yLL3aCqr0jQn34ZwCuGlFFIdsMpdmhoWtGnQZUSEYKS8QfuAXAq6jeQ+gavzD3a1MeAxVrCMEh0aMsmpiPgCboXwMncDTfyfLj8bX4lnENlPImwnN65L8ApiEvQxMACNcshJDZJ3vLeAFUHDoaHYQOVo2jsWfdFdmXqc1pGSkmglK0/XN3Qr8BFF+aFZ0ojWpOGYNh+HgkQTtDoBSyBMN4i8pDuxRvK2CGzvTZAPXdTJU7EV4St5U0JD0nilT+bIsLvsfbUsw8yDt4ToJ67qeSA4QjDZ6J+seJK3LcleT5FhM9pBy2jDcxBwsUF6qbk17DoGK80PXFv7RIIWVoggt0gwElBDQ/YRULGZnYO2hDJldbQ/d0q2ABtmoes18huHOBk2SYgEUoOUtRVxVsn3cZJvO+lWRWhJSXsjQGcEFT8hSOvNXiPHXPPSF1gFa/teV4h3QbAso9Knq4lfRLxpdKvVGgJhOTjWwBYNv2itkX/wv2r4Jdl2FmaDFyMEPottgSwULahuwN7PmLyiWxIFo6xfLjTTpb0Mk8gFMJtyvXB+0PMNSpZPtYn/yblrGC1TfyRHJrFIMWM4CMUc235PNwaQM30k4SlRYahaDL+9pjXoAbDLKNL05dsF6DGRczqlloWkQxN7ZPDyyN037FVgCsEUykxnjWputlnlDzGcjxcM6u2DYjBzcp+P8A33jWphX01Xeo/sHWAOsSm90GGJZUI0lrQB8QwzFgYq3jZYTmEOwAoHLgYnMZFgBb2nafrbUJdm/ishCXIxEUI/WzdCUBm+qN30+BQU3I7k1o1m0SSA4uiJ79aezcAtTwqZp6i2yG7nlAeeTbKSfdSutQlDDYW8C4FUVc3SXeKBQO0dVZEiz0gLK3VfBfnodlITuYeEA3+PEfD6kTGN+CiQ96Iy5O7as4uVLoaYkvzrkS0BJFoDdaKnHoTgJV9PIjtGylTM1IzuP/Phz68NO7/QTftGKAWEtMmXmYDm1xYK6ZRWbeNyV88B7/sGOBUHlUSQWjBFBYIKgUC+845mCCWvRuD7W9eaJkQyw5V/BS/BGgvABflbrCXNKSpcMVTEkGMO/DKytBL9gxweR+VpO/BTJIfBaDdB2LZ1p4BliCKMMqSgj7JnUaDYmMTZTQepA0SfmhmjwAL6oa2KFTchcuq286S9GnlCiMQ67g90n4A6rkb+TvNrEAj9CiWzUuR9F45GCBm6oYtasq6zAWrQOEiaHbJ3gFOlG20rAbmZjgHPUZw+radF10dom409Jp3PJDaQzOEfDO9HUYTCyBq3g2N6rOFQ6FYQX/xoIpHKMKD4GCEqFSmSPq3gVjCBtJa05NDh8cOBmCBiyQG7iEwNLgaUmATNF5yQADL3o22hAjO2eSiYfkKVvZOLe3ZG0SthFruhHHMTG1qaRGKxYoALgzZSUS/DOlctKwNmEskXTSbZ4gPjIOOVIgmdFD0NMlIQgp0QmVsfCBmgpNu+mOsHlv4nRjqO1rxtNwBctCRMP3EnEfj0Cid7VWMKqCbxIzewHCYAKWg0t9LCy/IPfZ7l6GG49tPXKLK7CZ1vx7xhD8sK9F+SYYoltTOFXaU2GKFdxPETD+AyKyiUewkKNSDFdFASsIfpTG9SzXvSqys93TQHHRUTDKiYNqYqbF8QnKAB2Pocypm4AzzqiNCuQL94DnoaCpV3MigUSA8CoAL1vWLxS9i7dLuU/frkRfUH3WIwv9kiI9gDiYq5m5SaJivHz4eEQ1UEFRlxeyRAixpVIiXYB+k2AtdHVhEvwzpXGwsS7LF3dtMb/ujA1jK3UAEkf4OHD1kZ7tM5VQxTwsf4RxMxHI3htTtsxWlRwpQqBu6t1vKbgeEhx0uTdPkIgaIoPZcPrsfkeJbtr1WWgF1xBx0VDL9qHCOHODiQvjRAyzlUZMaPQGApY2ZTgig3qwZLMewmQWS+6dS1H8iHHSkb5J2QgD1YOogiy/rU65RT4qDjiQXTw4gg/il7drrkwPIBPX5w3cnCJBBrE8SYIR4c8IAI8Tr8EvX769PEKCDeGm67uL13euLrrXfTw+g21S7vrP+B6Buf67TNtSnRV9/qetXL85fvK/rz1/3PZgt0ddHv//15q/f/94pvv8Dsip+Dhu5LXkAAAAASUVORK5CYII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4" descr="data:image/png;base64,iVBORw0KGgoAAAANSUhEUgAAAOEAAADhCAMAAAAJbSJIAAAAtFBMVEX/////1R0AAAD41R381R3/4B//2h7/3h741h7/1x3duxr51B2DcA+Li4v/2R56aA7iwBqXl5eBgYFtXg3XthmMeBB/bQ9URwpdUAt1ZA7kwhtjVQzKrBjZuho+NgezmRUAAA+/ohZFOwgzLQYZFQOchRKIdRDX19f1zxyljhNGRkcoIQVNTU7QshiQkJA+P0Dj4+NeXmFJPgCqqqorJQUYGyOulRWgoKAODQIhHARWSwo1NTeRyc3kAAAVd0lEQVR4nN1dB2PbthIOSVCkDJdxVuO4zk4du0natK9N2/T//69HrFs4UMPa1yGZpCh8vMNtQA8e7JA+/vrLm/rN518/7vJLd0gf/6vrP86fnf9R17993fdgtkGP6vrbvHXU3NX13/sezubpcf1k6Lqn337+9rLrmsv6h30PaNP0uP6xbd9+qB39+7ZrH54aRA/wYZ3opu1ODKID2CHAuj4/MYiEg5fn3wPEkxJUwsGX7ax9Grl4OhA9wBce1sWsqqrZWeTiqQjq4/ph4qAHiBBPhItERCNAAvEUuDgC7CTAk4KYcdCcGERiJiLA5rQgKiKaEJ4GxIyDIw+tOaG5SAEOCZcBhNXs5ZFDzEQUsQkuHqkDlyuZ3toCxKPkYm7oTd+cEhedq9ZKQ28br011Lr44Loi6J+MRGs7JI/VRVS3qwDkW9lxWj3Iu0jk4VJyIQTxeiIqhJ2zMtM3xCao+BwGiQ2gt4+SRcZGI6FUOsHLQTNMcsbrJlAyRy6aBN0aom+Nx4BQOAhhDEIrpaI5GUEdD3wktSniIXlt4EwS2F3PxoE2/lpMZI8JIgZtEPsMZe0RzMXfVPBo7CmVjEytNjwgbqlKPgIt5TibOvNHKmwpnI84+c1waVfFkbNQtBIjp+yoncwwQFUM/slBGhCFP448T2Em3HrRG1ZSMs+wFhCbFUhGhzMAdHhd1XxTZ1KeQwk89B2gMiDMeHjAXqaHPogmPIXmiqD0JD6099CRjXnwhAGHwMqogEhws5eFCJOWz4KqxlBMYwvCGOHFOVjFeTM7qAeZu8jloKHt6mxA1DKH1CrVJpytQS6huDsT0czvonTDgi6XcDNbR5O63FX74gXGRmQkTZhfAYtbCNCwTZdGWyMD/oIwG42AjMCV9GfnmXFKbWciIUE0yHkAhnNboB8ceTFAY4KEhw2dTNM1JIxEeDhedq4ZKhsW1fkJGhISxzPCjV2el93MgRsNrUdJlQaeTy+EnaCSGCG/DZHTBoWXHKcRDSGxMZtW8U5Z73kGGG2EkNToAiKXE78gaTZ2M/ALdCT4p5W58BPBU9m40iolf0+RRU8MiDTydZ+LIhNyzuiEiKpzthgZNTQgqei+XfvI1ivA6oC6n4V/w8F7VzUTqfnQ1KULLs9y5ZQhsd1e4c9TY7BOiVDKZRikSoLckx5G8clRA8dze5mIW0UetbzC5ZJiJAE+V2IfkrKEZNTb7wJ7mYp6yiGrSojtN1Q0mbEye18gz4Iz2Iqh52hDrEPDOzMkwSTojhvrISkhKwVRlEck+IOaGnmmW8DrvOtvNKMp4ZZLMyFXC1D4xWjB154JKAUJeVFZfZrdPxvPP5hlEuAyDKMnfXkrtjiMNWnyBtKF/+CGF79+21/6C+pOdwxmeIQW251Ow3JSyE0HNsmowHHRP5rObOtJPHTTSmJ4CLekWSzSqwsXtCyotvgSAFpVMqiLdvqqBbudg7PrEcDQONEAMRxpAb/YyFzUzAUYh8Gjeva0JXc3TUFOgb2mhFHRLkG5SRBV2ZUeRBg94o1g1aMIdwBldOFLXFnXNPBVGmVPgXQBfgOPVRTPel8ir3QkXNYAiMzO7+pMBfN6Rk3pQ1cQiozI1Sa2xtzuYiwVnm6i+efe65vR2RtTG+CxicD8Bm8UdNBe5fY2q2EExkmF4IgDW1LS5mRX+jpFgFZnHEep/OPHdMkS1Rp++3iuZ7uKDBPiki3yBoL6P9cMxzMcUY3wT0PeudEyVEz6jrUIsNOOlZ21GCb2T+EYhHfACwu3UulAl+xDxJF2T6vseIZQFtgtxqnzmvbbBXOYA6yFp0nLwQL1seZUJpY0m5+LG1c3joKULHBype/mPAvBFV9msF1ESP0/sg0lVN6p8tlS2eRzkwnNQ6VUbJfRnBV9dXw+VEvuxjhp5jvjhevVjK2445aADKBNJw+1zFWA90zKmvguq4WlThjAFWBbcIF8tyLi4ub6bx+GBoYiK+K37ouMbrYtE58cLDkyO0Omd6Mp52UyZgYoajo1DZBzMvZJ596wAsP6Spmw+Fa3krVWyqdQ1VefiZiCSOXgxy5Pws9t3JYB1YmHe+ayFSBhFE8dVv36jELmSMaINvequi/jqmxkmpXKE8k5Ei6rFDPZEMNK4N0SpZPCpuqk/787LAOurtu26zu8T0bl/01v/T+f+88fp22A/BULr+ccOmY1xccJM2H4MJN5PAFyZ/nn+4+vbbmAIHbYeRSD3brr72UU6Bwchabbhoe6G6N3r2Yx9S0oBeZNBcrAb4SJTMnJeDLMXWwDo6HU3EISAqWlYyYeY/rUhsjko534nQt1N0rsrPuXj3EuvyYre24GbMhPzVoa6m6W3XfS6rWI48h649SByLcqV+zDPQt0N013XeK9NK6oqC23XgSjnIHPTzv7dMsC6/tb5NFWWquSW9B7qRtpBKqFaqLt5uuZfS8JgOkHX5uIEQD3U3QLdFmse9K81uUgNvQh4u6e7wVfXly0XHSgK8D6ItYzGBAcLoe5W6HqeBDRE+o3WN76WoE5wcPZ9dwDrV13kWSygGi1hUK3hwE15MvOJWGnz9FT64VlrWIS4WqSRmQl224l4d/P0MDKRojHykBvfSnMx4yBdNeD+3Iq/XaA8CxLTNQ1pK3ZpnxXmIs3JRBG1PU85zG43GjNN0RmqAZK8CSkPXOnnsC7NRW0OGpl5kgW07dFrQBgRQZaKjCjYxyXtIk86abWwADErMW2JnpEanqZkYl3OLA3xcdjtz9HVzLl/dFEdu3V3sX3PtPY5c4mnMqRzwNKU+BJGQ0QT1uczU9lWbEwyDD/tAOFPFGEIKUbbIZrfwItbyEVp6E1YxurxNaFUBBWjUTTaHfjfAWFcSBsLUi6hDKUp3taxACLLyXDRbGBhyyi6qd9gFx5qRBjLqtAaB9vAFNdpaBClFmUf1nXOYArlig0jpOV8Rnkb4AREAdBMtgsmWuDg/PthpE+O/nzv6JWnd56ee7q8/P5uEcK8tEOefPboixBzEcUenrhw1/RQTsH7TqW864u2hXRwyAyHbLBPAgPNv00htLJl3MiuN9l3o0N8HJyBxEFH0IwMnbxYMKI3pP1Pgm5mPv9nDPYF+Vu4G+B6y/nsNiv/Ux6KmkdS76S4wR9BhPgjgzgRD1agbsZxxhYKnnUrJ/b/6fxCfNKLEJwtWZQZrkp3uERr4TWcxfQ3LLvN2lUULj7SU/cyVGGtT4TKrvjTedhKoSFta2DMyO27khd42YF5Ck0LJDNF2o7FaClEv6n2x/qJxkGtXzndnTHBzq4+6QO8SSEs3sqQXARoyKH0jC47ACJVX4M8NHK0GGlc1m5r9P/qoZUcTHUCY21Wy/S1BKg/O3mZz/T06T9JyMjMC1PZsGLZ/KyIEB4n3QvNYANjpfAQIN60pv7FsfBblDPaqxb7WmStII4XGwe9EI6TUVeITwdAyJLmQh9OIYSvJxGhpelpE2RB3dLnursbmfhrPXQfBMCkL+FTfVqxI6Y3tI52Z1q3yQ3xK+kQxDObQGhQkxjgJ66fghvpjdN/drf1owef/wibM7+kWlRukAN/g6KIL6kdXU+jfqAIe9JZuTRC8uW+upa+Lr5iYTFz4Hz7xFn76vcHb869D82zk9nCrKS3Cg6GMXpPzVO2W1tf+PQ0wori0IeVm4yqav8Yb/C6ffjXg/pZ64Z2g1rGyIcMNlvtIQBSuk5uuHLmjXhwtykpxXCGbNcDh8gQ8W0cjdOed+35G8dDpya+Aw+zx4E5A2ShyE8FyvsyqJiatFqdFAIXImQrb8C8uDtlkBLF+7fvPA9f/AXz8AvuSJIBhDsr63ycSUnfMe9uxBhfUmYHLU/UQ/rYAmuBsx2XSkWBaNxCWz8sExoa0orimfeYL9r3v4+61HQ+JXGWdvrN9CUMsYdtj2hlj+ox6Yqfd/AB+Qan0SJrQRS3sfxLgzkzdET+Zea59r69Hb2aj/VdtIdnOGm8ffV22iqTODwqo56RucaZU4Hjk9HCMT8W53xPaxq+kw3XVqSJmI0iROfXo4oZnZrfatOeC4je8HmHxVB7RG87Hs67fiqXa2QdDLdzEwRHRWh818oihORJ5h6WRhHgs87Wn0ev7et4owiR2MQ4HlTwlkQIfIWFIMNq/FdzPkQPNEq7A+72jZq/nEZIifszepg+RIBt99z7pQ/+drvLRC4O0k5gFAYLlVDgsicadmUjDd+f5BjTVgMmvXdSuhAhiUSYbwTLw1hdOAFsn9T/C+HTD/WLrsu4qAyticMrOkuxw3CYp1zjtewobgjCRIuklM1EoyGkji4A7J6MLtuDBPFhm83FeEMSY6eqATnrRZds1hkf5rwNDs7bdDfSeFhl0rUAoTWZM5NBDHd0w1ABeoidDpE2WSubkxlTKQsGK6dT395d90R1TfR7L/ZLUQnw0FR88fgtBYATEONK+XRLDXiG2n/tfJj5TkOb1pBk5tUsYQ9J3GWaJnk4uDgMlthWoeRWBFiGGBDyUEJ5evQ0758KF1oI75X9TKcRpm/yFgyra/EgcebGa8FM5AC9uinNRRgTrNTl3Uq44DVGixQhOjMpK7kKQtIcTWcvLSCSVN4EB5O66QREoqVD3QJXYGPIiGt4QHdX+efTGntqGxdLKYksKkZ035f0CBcADEZDchGnW/J04W9EmFS25rXQ+Rpji2wdxWJroaS3c5dxIUB1LqKza0VgQPZdi296RV3asNsH3oJO4FUQxvjBrcFJZWAZ1S8GqEHscdEDD+7Iw4QW15I9MOj1k/LfcpoGVUAVnI2UCpZDWQqgrlGpYTCsziVON8nXJMgyC6E660vw0D9nmh+T+/MvB1CFSJOtqVaZMFlqm8JEBfe1wnM0/FkDoe5g8wzpsgBVB47sw2VFrbIx1JYwHsYqjDY2UnINCKc9b7WbTaxoWx5g4KIwGlK9+AAiWI8KfYpUEYc3mYIHxQ9x+UKEPv0kdwyLG0uTpQmrANQENY+B+U5J+TnlmRMtauI2l8tlopx2mVe0h8aKb1gRYDnSsD3LRLGAxjaGnuPrJNMHmPdQLWnxXcEwSA5ZT4sbaJJoQnXVVoLY9ExP0n25OUtNnlhRd9lZxh7KEpiRt1jsySwnqHmxjXyVGlPF85nAKlW7pXyaVGTjdYV+PYD6XFQVmnIsIozaMmPdmgj7DGFvaDSxIkAmqC/FPkLjbXGhjjDglp7DU/gRtZF5BYSoroIxWhsg4yLL3aCqr0jQn34ZwCuGlFFIdsMpdmhoWtGnQZUSEYKS8QfuAXAq6jeQ+gavzD3a1MeAxVrCMEh0aMsmpiPgCboXwMncDTfyfLj8bX4lnENlPImwnN65L8ApiEvQxMACNcshJDZJ3vLeAFUHDoaHYQOVo2jsWfdFdmXqc1pGSkmglK0/XN3Qr8BFF+aFZ0ojWpOGYNh+HgkQTtDoBSyBMN4i8pDuxRvK2CGzvTZAPXdTJU7EV4St5U0JD0nilT+bIsLvsfbUsw8yDt4ToJ67qeSA4QjDZ6J+seJK3LcleT5FhM9pBy2jDcxBwsUF6qbk17DoGK80PXFv7RIIWVoggt0gwElBDQ/YRULGZnYO2hDJldbQ/d0q2ABtmoes18huHOBk2SYgEUoOUtRVxVsn3cZJvO+lWRWhJSXsjQGcEFT8hSOvNXiPHXPPSF1gFa/teV4h3QbAso9Knq4lfRLxpdKvVGgJhOTjWwBYNv2itkX/wv2r4Jdl2FmaDFyMEPottgSwULahuwN7PmLyiWxIFo6xfLjTTpb0Mk8gFMJtyvXB+0PMNSpZPtYn/yblrGC1TfyRHJrFIMWM4CMUc235PNwaQM30k4SlRYahaDL+9pjXoAbDLKNL05dsF6DGRczqlloWkQxN7ZPDyyN037FVgCsEUykxnjWputlnlDzGcjxcM6u2DYjBzcp+P8A33jWphX01Xeo/sHWAOsSm90GGJZUI0lrQB8QwzFgYq3jZYTmEOwAoHLgYnMZFgBb2nafrbUJdm/ishCXIxEUI/WzdCUBm+qN30+BQU3I7k1o1m0SSA4uiJ79aezcAtTwqZp6i2yG7nlAeeTbKSfdSutQlDDYW8C4FUVc3SXeKBQO0dVZEiz0gLK3VfBfnodlITuYeEA3+PEfD6kTGN+CiQ96Iy5O7as4uVLoaYkvzrkS0BJFoDdaKnHoTgJV9PIjtGylTM1IzuP/Phz68NO7/QTftGKAWEtMmXmYDm1xYK6ZRWbeNyV88B7/sGOBUHlUSQWjBFBYIKgUC+845mCCWvRuD7W9eaJkQyw5V/BS/BGgvABflbrCXNKSpcMVTEkGMO/DKytBL9gxweR+VpO/BTJIfBaDdB2LZ1p4BliCKMMqSgj7JnUaDYmMTZTQepA0SfmhmjwAL6oa2KFTchcuq286S9GnlCiMQ67g90n4A6rkb+TvNrEAj9CiWzUuR9F45GCBm6oYtasq6zAWrQOEiaHbJ3gFOlG20rAbmZjgHPUZw+radF10dom409Jp3PJDaQzOEfDO9HUYTCyBq3g2N6rOFQ6FYQX/xoIpHKMKD4GCEqFSmSPq3gVjCBtJa05NDh8cOBmCBiyQG7iEwNLgaUmATNF5yQADL3o22hAjO2eSiYfkKVvZOLe3ZG0SthFruhHHMTG1qaRGKxYoALgzZSUS/DOlctKwNmEskXTSbZ4gPjIOOVIgmdFD0NMlIQgp0QmVsfCBmgpNu+mOsHlv4nRjqO1rxtNwBctCRMP3EnEfj0Cid7VWMKqCbxIzewHCYAKWg0t9LCy/IPfZ7l6GG49tPXKLK7CZ1vx7xhD8sK9F+SYYoltTOFXaU2GKFdxPETD+AyKyiUewkKNSDFdFASsIfpTG9SzXvSqys93TQHHRUTDKiYNqYqbF8QnKAB2Pocypm4AzzqiNCuQL94DnoaCpV3MigUSA8CoAL1vWLxS9i7dLuU/frkRfUH3WIwv9kiI9gDiYq5m5SaJivHz4eEQ1UEFRlxeyRAixpVIiXYB+k2AtdHVhEvwzpXGwsS7LF3dtMb/ujA1jK3UAEkf4OHD1kZ7tM5VQxTwsf4RxMxHI3htTtsxWlRwpQqBu6t1vKbgeEhx0uTdPkIgaIoPZcPrsfkeJbtr1WWgF1xBx0VDL9qHCOHODiQvjRAyzlUZMaPQGApY2ZTgig3qwZLMewmQWS+6dS1H8iHHSkb5J2QgD1YOogiy/rU65RT4qDjiQXTw4gg/il7drrkwPIBPX5w3cnCJBBrE8SYIR4c8IAI8Tr8EvX769PEKCDeGm67uL13euLrrXfTw+g21S7vrP+B6Buf67TNtSnRV9/qetXL85fvK/rz1/3PZgt0ddHv//15q/f/94pvv8Dsip+Dhu5LXkAAAAASUVORK5CYII=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6" descr="data:image/png;base64,iVBORw0KGgoAAAANSUhEUgAAAOEAAADhCAMAAAAJbSJIAAAAtFBMVEX/////1R0AAAD41R381R3/4B//2h7/3h741h7/1x3duxr51B2DcA+Li4v/2R56aA7iwBqXl5eBgYFtXg3XthmMeBB/bQ9URwpdUAt1ZA7kwhtjVQzKrBjZuho+NgezmRUAAA+/ohZFOwgzLQYZFQOchRKIdRDX19f1zxyljhNGRkcoIQVNTU7QshiQkJA+P0Dj4+NeXmFJPgCqqqorJQUYGyOulRWgoKAODQIhHARWSwo1NTeRyc3kAAAVd0lEQVR4nN1dB2PbthIOSVCkDJdxVuO4zk4du0natK9N2/T//69HrFs4UMPa1yGZpCh8vMNtQA8e7JA+/vrLm/rN518/7vJLd0gf/6vrP86fnf9R17993fdgtkGP6vrbvHXU3NX13/sezubpcf1k6Lqn337+9rLrmsv6h30PaNP0uP6xbd9+qB39+7ZrH54aRA/wYZ3opu1ODKID2CHAuj4/MYiEg5fn3wPEkxJUwsGX7ax9Grl4OhA9wBce1sWsqqrZWeTiqQjq4/ph4qAHiBBPhItERCNAAvEUuDgC7CTAk4KYcdCcGERiJiLA5rQgKiKaEJ4GxIyDIw+tOaG5SAEOCZcBhNXs5ZFDzEQUsQkuHqkDlyuZ3toCxKPkYm7oTd+cEhedq9ZKQ28br011Lr44Loi6J+MRGs7JI/VRVS3qwDkW9lxWj3Iu0jk4VJyIQTxeiIqhJ2zMtM3xCao+BwGiQ2gt4+SRcZGI6FUOsHLQTNMcsbrJlAyRy6aBN0aom+Nx4BQOAhhDEIrpaI5GUEdD3wktSniIXlt4EwS2F3PxoE2/lpMZI8JIgZtEPsMZe0RzMXfVPBo7CmVjEytNjwgbqlKPgIt5TibOvNHKmwpnI84+c1waVfFkbNQtBIjp+yoncwwQFUM/slBGhCFP448T2Em3HrRG1ZSMs+wFhCbFUhGhzMAdHhd1XxTZ1KeQwk89B2gMiDMeHjAXqaHPogmPIXmiqD0JD6099CRjXnwhAGHwMqogEhws5eFCJOWz4KqxlBMYwvCGOHFOVjFeTM7qAeZu8jloKHt6mxA1DKH1CrVJpytQS6huDsT0czvonTDgi6XcDNbR5O63FX74gXGRmQkTZhfAYtbCNCwTZdGWyMD/oIwG42AjMCV9GfnmXFKbWciIUE0yHkAhnNboB8ceTFAY4KEhw2dTNM1JIxEeDhedq4ZKhsW1fkJGhISxzPCjV2el93MgRsNrUdJlQaeTy+EnaCSGCG/DZHTBoWXHKcRDSGxMZtW8U5Z73kGGG2EkNToAiKXE78gaTZ2M/ALdCT4p5W58BPBU9m40iolf0+RRU8MiDTydZ+LIhNyzuiEiKpzthgZNTQgqei+XfvI1ivA6oC6n4V/w8F7VzUTqfnQ1KULLs9y5ZQhsd1e4c9TY7BOiVDKZRikSoLckx5G8clRA8dze5mIW0UetbzC5ZJiJAE+V2IfkrKEZNTb7wJ7mYp6yiGrSojtN1Q0mbEye18gz4Iz2Iqh52hDrEPDOzMkwSTojhvrISkhKwVRlEck+IOaGnmmW8DrvOtvNKMp4ZZLMyFXC1D4xWjB154JKAUJeVFZfZrdPxvPP5hlEuAyDKMnfXkrtjiMNWnyBtKF/+CGF79+21/6C+pOdwxmeIQW251Ow3JSyE0HNsmowHHRP5rObOtJPHTTSmJ4CLekWSzSqwsXtCyotvgSAFpVMqiLdvqqBbudg7PrEcDQONEAMRxpAb/YyFzUzAUYh8Gjeva0JXc3TUFOgb2mhFHRLkG5SRBV2ZUeRBg94o1g1aMIdwBldOFLXFnXNPBVGmVPgXQBfgOPVRTPel8ir3QkXNYAiMzO7+pMBfN6Rk3pQ1cQiozI1Sa2xtzuYiwVnm6i+efe65vR2RtTG+CxicD8Bm8UdNBe5fY2q2EExkmF4IgDW1LS5mRX+jpFgFZnHEep/OPHdMkS1Rp++3iuZ7uKDBPiki3yBoL6P9cMxzMcUY3wT0PeudEyVEz6jrUIsNOOlZ21GCb2T+EYhHfACwu3UulAl+xDxJF2T6vseIZQFtgtxqnzmvbbBXOYA6yFp0nLwQL1seZUJpY0m5+LG1c3joKULHBype/mPAvBFV9msF1ESP0/sg0lVN6p8tlS2eRzkwnNQ6VUbJfRnBV9dXw+VEvuxjhp5jvjhevVjK2445aADKBNJw+1zFWA90zKmvguq4WlThjAFWBbcIF8tyLi4ub6bx+GBoYiK+K37ouMbrYtE58cLDkyO0Omd6Mp52UyZgYoajo1DZBzMvZJ596wAsP6Spmw+Fa3krVWyqdQ1VefiZiCSOXgxy5Pws9t3JYB1YmHe+ayFSBhFE8dVv36jELmSMaINvequi/jqmxkmpXKE8k5Ei6rFDPZEMNK4N0SpZPCpuqk/787LAOurtu26zu8T0bl/01v/T+f+88fp22A/BULr+ccOmY1xccJM2H4MJN5PAFyZ/nn+4+vbbmAIHbYeRSD3brr72UU6Bwchabbhoe6G6N3r2Yx9S0oBeZNBcrAb4SJTMnJeDLMXWwDo6HU3EISAqWlYyYeY/rUhsjko534nQt1N0rsrPuXj3EuvyYre24GbMhPzVoa6m6W3XfS6rWI48h649SByLcqV+zDPQt0N013XeK9NK6oqC23XgSjnIHPTzv7dMsC6/tb5NFWWquSW9B7qRtpBKqFaqLt5uuZfS8JgOkHX5uIEQD3U3QLdFmse9K81uUgNvQh4u6e7wVfXly0XHSgK8D6ItYzGBAcLoe5W6HqeBDRE+o3WN76WoE5wcPZ9dwDrV13kWSygGi1hUK3hwE15MvOJWGnz9FT64VlrWIS4WqSRmQl224l4d/P0MDKRojHykBvfSnMx4yBdNeD+3Iq/XaA8CxLTNQ1pK3ZpnxXmIs3JRBG1PU85zG43GjNN0RmqAZK8CSkPXOnnsC7NRW0OGpl5kgW07dFrQBgRQZaKjCjYxyXtIk86abWwADErMW2JnpEanqZkYl3OLA3xcdjtz9HVzLl/dFEdu3V3sX3PtPY5c4mnMqRzwNKU+BJGQ0QT1uczU9lWbEwyDD/tAOFPFGEIKUbbIZrfwItbyEVp6E1YxurxNaFUBBWjUTTaHfjfAWFcSBsLUi6hDKUp3taxACLLyXDRbGBhyyi6qd9gFx5qRBjLqtAaB9vAFNdpaBClFmUf1nXOYArlig0jpOV8Rnkb4AREAdBMtgsmWuDg/PthpE+O/nzv6JWnd56ee7q8/P5uEcK8tEOefPboixBzEcUenrhw1/RQTsH7TqW864u2hXRwyAyHbLBPAgPNv00htLJl3MiuN9l3o0N8HJyBxEFH0IwMnbxYMKI3pP1Pgm5mPv9nDPYF+Vu4G+B6y/nsNiv/Ux6KmkdS76S4wR9BhPgjgzgRD1agbsZxxhYKnnUrJ/b/6fxCfNKLEJwtWZQZrkp3uERr4TWcxfQ3LLvN2lUULj7SU/cyVGGtT4TKrvjTedhKoSFta2DMyO27khd42YF5Ck0LJDNF2o7FaClEv6n2x/qJxkGtXzndnTHBzq4+6QO8SSEs3sqQXARoyKH0jC47ACJVX4M8NHK0GGlc1m5r9P/qoZUcTHUCY21Wy/S1BKg/O3mZz/T06T9JyMjMC1PZsGLZ/KyIEB4n3QvNYANjpfAQIN60pv7FsfBblDPaqxb7WmStII4XGwe9EI6TUVeITwdAyJLmQh9OIYSvJxGhpelpE2RB3dLnursbmfhrPXQfBMCkL+FTfVqxI6Y3tI52Z1q3yQ3xK+kQxDObQGhQkxjgJ66fghvpjdN/drf1owef/wibM7+kWlRukAN/g6KIL6kdXU+jfqAIe9JZuTRC8uW+upa+Lr5iYTFz4Hz7xFn76vcHb869D82zk9nCrKS3Cg6GMXpPzVO2W1tf+PQ0wori0IeVm4yqav8Yb/C6ffjXg/pZ64Z2g1rGyIcMNlvtIQBSuk5uuHLmjXhwtykpxXCGbNcDh8gQ8W0cjdOed+35G8dDpya+Aw+zx4E5A2ShyE8FyvsyqJiatFqdFAIXImQrb8C8uDtlkBLF+7fvPA9f/AXz8AvuSJIBhDsr63ycSUnfMe9uxBhfUmYHLU/UQ/rYAmuBsx2XSkWBaNxCWz8sExoa0orimfeYL9r3v4+61HQ+JXGWdvrN9CUMsYdtj2hlj+ox6Yqfd/AB+Qan0SJrQRS3sfxLgzkzdET+Zea59r69Hb2aj/VdtIdnOGm8ffV22iqTODwqo56RucaZU4Hjk9HCMT8W53xPaxq+kw3XVqSJmI0iROfXo4oZnZrfatOeC4je8HmHxVB7RG87Hs67fiqXa2QdDLdzEwRHRWh818oihORJ5h6WRhHgs87Wn0ev7et4owiR2MQ4HlTwlkQIfIWFIMNq/FdzPkQPNEq7A+72jZq/nEZIifszepg+RIBt99z7pQ/+drvLRC4O0k5gFAYLlVDgsicadmUjDd+f5BjTVgMmvXdSuhAhiUSYbwTLw1hdOAFsn9T/C+HTD/WLrsu4qAyticMrOkuxw3CYp1zjtewobgjCRIuklM1EoyGkji4A7J6MLtuDBPFhm83FeEMSY6eqATnrRZds1hkf5rwNDs7bdDfSeFhl0rUAoTWZM5NBDHd0w1ABeoidDpE2WSubkxlTKQsGK6dT395d90R1TfR7L/ZLUQnw0FR88fgtBYATEONK+XRLDXiG2n/tfJj5TkOb1pBk5tUsYQ9J3GWaJnk4uDgMlthWoeRWBFiGGBDyUEJ5evQ0758KF1oI75X9TKcRpm/yFgyra/EgcebGa8FM5AC9uinNRRgTrNTl3Uq44DVGixQhOjMpK7kKQtIcTWcvLSCSVN4EB5O66QREoqVD3QJXYGPIiGt4QHdX+efTGntqGxdLKYksKkZ035f0CBcADEZDchGnW/J04W9EmFS25rXQ+Rpji2wdxWJroaS3c5dxIUB1LqKza0VgQPZdi296RV3asNsH3oJO4FUQxvjBrcFJZWAZ1S8GqEHscdEDD+7Iw4QW15I9MOj1k/LfcpoGVUAVnI2UCpZDWQqgrlGpYTCsziVON8nXJMgyC6E660vw0D9nmh+T+/MvB1CFSJOtqVaZMFlqm8JEBfe1wnM0/FkDoe5g8wzpsgBVB47sw2VFrbIx1JYwHsYqjDY2UnINCKc9b7WbTaxoWx5g4KIwGlK9+AAiWI8KfYpUEYc3mYIHxQ9x+UKEPv0kdwyLG0uTpQmrANQENY+B+U5J+TnlmRMtauI2l8tlopx2mVe0h8aKb1gRYDnSsD3LRLGAxjaGnuPrJNMHmPdQLWnxXcEwSA5ZT4sbaJJoQnXVVoLY9ExP0n25OUtNnlhRd9lZxh7KEpiRt1jsySwnqHmxjXyVGlPF85nAKlW7pXyaVGTjdYV+PYD6XFQVmnIsIozaMmPdmgj7DGFvaDSxIkAmqC/FPkLjbXGhjjDglp7DU/gRtZF5BYSoroIxWhsg4yLL3aCqr0jQn34ZwCuGlFFIdsMpdmhoWtGnQZUSEYKS8QfuAXAq6jeQ+gavzD3a1MeAxVrCMEh0aMsmpiPgCboXwMncDTfyfLj8bX4lnENlPImwnN65L8ApiEvQxMACNcshJDZJ3vLeAFUHDoaHYQOVo2jsWfdFdmXqc1pGSkmglK0/XN3Qr8BFF+aFZ0ojWpOGYNh+HgkQTtDoBSyBMN4i8pDuxRvK2CGzvTZAPXdTJU7EV4St5U0JD0nilT+bIsLvsfbUsw8yDt4ToJ67qeSA4QjDZ6J+seJK3LcleT5FhM9pBy2jDcxBwsUF6qbk17DoGK80PXFv7RIIWVoggt0gwElBDQ/YRULGZnYO2hDJldbQ/d0q2ABtmoes18huHOBk2SYgEUoOUtRVxVsn3cZJvO+lWRWhJSXsjQGcEFT8hSOvNXiPHXPPSF1gFa/teV4h3QbAso9Knq4lfRLxpdKvVGgJhOTjWwBYNv2itkX/wv2r4Jdl2FmaDFyMEPottgSwULahuwN7PmLyiWxIFo6xfLjTTpb0Mk8gFMJtyvXB+0PMNSpZPtYn/yblrGC1TfyRHJrFIMWM4CMUc235PNwaQM30k4SlRYahaDL+9pjXoAbDLKNL05dsF6DGRczqlloWkQxN7ZPDyyN037FVgCsEUykxnjWputlnlDzGcjxcM6u2DYjBzcp+P8A33jWphX01Xeo/sHWAOsSm90GGJZUI0lrQB8QwzFgYq3jZYTmEOwAoHLgYnMZFgBb2nafrbUJdm/ishCXIxEUI/WzdCUBm+qN30+BQU3I7k1o1m0SSA4uiJ79aezcAtTwqZp6i2yG7nlAeeTbKSfdSutQlDDYW8C4FUVc3SXeKBQO0dVZEiz0gLK3VfBfnodlITuYeEA3+PEfD6kTGN+CiQ96Iy5O7as4uVLoaYkvzrkS0BJFoDdaKnHoTgJV9PIjtGylTM1IzuP/Phz68NO7/QTftGKAWEtMmXmYDm1xYK6ZRWbeNyV88B7/sGOBUHlUSQWjBFBYIKgUC+845mCCWvRuD7W9eaJkQyw5V/BS/BGgvABflbrCXNKSpcMVTEkGMO/DKytBL9gxweR+VpO/BTJIfBaDdB2LZ1p4BliCKMMqSgj7JnUaDYmMTZTQepA0SfmhmjwAL6oa2KFTchcuq286S9GnlCiMQ67g90n4A6rkb+TvNrEAj9CiWzUuR9F45GCBm6oYtasq6zAWrQOEiaHbJ3gFOlG20rAbmZjgHPUZw+radF10dom409Jp3PJDaQzOEfDO9HUYTCyBq3g2N6rOFQ6FYQX/xoIpHKMKD4GCEqFSmSPq3gVjCBtJa05NDh8cOBmCBiyQG7iEwNLgaUmATNF5yQADL3o22hAjO2eSiYfkKVvZOLe3ZG0SthFruhHHMTG1qaRGKxYoALgzZSUS/DOlctKwNmEskXTSbZ4gPjIOOVIgmdFD0NMlIQgp0QmVsfCBmgpNu+mOsHlv4nRjqO1rxtNwBctCRMP3EnEfj0Cid7VWMKqCbxIzewHCYAKWg0t9LCy/IPfZ7l6GG49tPXKLK7CZ1vx7xhD8sK9F+SYYoltTOFXaU2GKFdxPETD+AyKyiUewkKNSDFdFASsIfpTG9SzXvSqys93TQHHRUTDKiYNqYqbF8QnKAB2Pocypm4AzzqiNCuQL94DnoaCpV3MigUSA8CoAL1vWLxS9i7dLuU/frkRfUH3WIwv9kiI9gDiYq5m5SaJivHz4eEQ1UEFRlxeyRAixpVIiXYB+k2AtdHVhEvwzpXGwsS7LF3dtMb/ujA1jK3UAEkf4OHD1kZ7tM5VQxTwsf4RxMxHI3htTtsxWlRwpQqBu6t1vKbgeEhx0uTdPkIgaIoPZcPrsfkeJbtr1WWgF1xBx0VDL9qHCOHODiQvjRAyzlUZMaPQGApY2ZTgig3qwZLMewmQWS+6dS1H8iHHSkb5J2QgD1YOogiy/rU65RT4qDjiQXTw4gg/il7drrkwPIBPX5w3cnCJBBrE8SYIR4c8IAI8Tr8EvX769PEKCDeGm67uL13euLrrXfTw+g21S7vrP+B6Buf67TNtSnRV9/qetXL85fvK/rz1/3PZgt0ddHv//15q/f/94pvv8Dsip+Dhu5LXkAAAAASUVORK5CYII=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18" descr="data:image/jpeg;base64,/9j/4AAQSkZJRgABAQAAAQABAAD/2wCEAAkGBxAHEhIUBxMWFhMXFxgYGBMYFxgVFRcYFhMWFxcYGBcaICggGhsmIBQbJDEhJSorLzEvFx80ODMtQyguLisBCgoKDg0OGxAQGzckICQsNy8vLi0vLC8vNCwsMC4sNC0sLyw1LCw0MC8sLDUvLSwsLSwsLDAsLzQ0LCwsLDQsL//AABEIAOEA4QMBEQACEQEDEQH/xAAbAAEAAwEBAQEAAAAAAAAAAAAABQYHBAMBAv/EAE8QAAEDAgIFBQsJBQQKAwAAAAEAAgMEEQUhBhIxQVEHEyJhcRQyM0JSc4GRkrGyFRYjNFNUYqHSY3KCo9E1Q5PDFyQlorPBwtPw8YOUtP/EABoBAQADAQEBAAAAAAAAAAAAAAADBAUGAgH/xAA6EQABAwAECwgCAgEEAwAAAAAAAQIDBBESUQUhMTJBcYGhsdHwEyIzUmGRweEU8SNCFSSC0vI0cpL/2gAMAwEAAhEDEQA/ANxQBAEAQBAEAQBAEAQHhVVkVGL1cjGDi5wbfsuvTWOdmpWeXPa3OWo5/lZj8qdkrz1RvDT2PcA0+teuyVMqom3pTz2qLkRV2fOQNrJ5O8pnN/ffGPgc9LDU/t7V/NQR7l/r71fFZ+TNWeLDB6ah4/ySvtUV6+yczyrpdDU915HwTVu+GD/7D/8AsJVF5l9k5i1N5U/+l/4n7NXOzwlPfqjkY749RfLLFyO905Vnq09P6+y86j58qBn1mKZn/wAZk9Zi1wO26dlXkVF21caj52tWVFTZXwrPelxCGrJFNIxxG1ocC4drdo9K+OY5uVD02RrsSKdK8HsIAgCAIAgCAIAgCAIAgCAIAgCAIAgPj3BgJebAZknIAICP+UzU/wBlxmQfaE6kPoeQS8dbA4dYUvZ2c9avTT1rqIu1tZiV+uj35VkPi+NU9BcYzWdLP6CC7T1AlpMgPXrNHUp4oXv8Nm1eqtyleWdjMUj9ifWPehWJ9P4aQn5EpGhx/vJLa5/eDbl3pcriUBzvEfsTr4KTsJNb4bNq9fJD1mneI1OyUMHBjGj8zc/mp20GFuivWVn4Qndpq1IRM2NVc/hqiY9Rkfb1Xsp0hjTI1PYrrPKuVy+5yPmfJ4Rzj2kle0aiZEI1c5cqnxsjm964jsJC+1IEVUyKdUOLVMHgZ5m9kjx/zXhYo1ytT2QkSaRMjl91JSk02xGltacuHB7Wu/O1/wA1A6hQu/r7E7afO3+1esmYeUIVNhjlLHKBvbkR1hr75+kKBcH2ccblTr0LDcJWsUrEXr15liwrSKjrLDDap8L/ALKfpsJOwdM/7rHhVZKPK3PbWl6fXyhcipMT8x9S3L9/Clg7ukpvr8Z1ftYryN/iZbXb6A4DeVVsNdmrsXF9cNRbtubnJtTH98dZ2087KlodTuDmnY5pBB9IUatVq1KSNcjkrQ9F8PoQBAEAQBAEAQBAEAQBAEAQHDUYhZxjoW85INovZjMrjnH56u0ZAF2YNrZqRseKt2JOsnVRE6THZala8Na9L6FZx/H6XCT/ALUf3TOMxA3KJhGYu3MAgi93azhusMlbhgkkzEspfp61VIU56RHFnraddo611qUfHNMqzF7hz+bj+zju3L8Ttrvd1LRhocUeitfUzJqdLLirqS5CvAW2K0UwgCAIAgCAIAgCAICYwXSWrwW3cUh1Ps3dKP1eL/CQoJaNHLnJjv0liGlSxZq4rlydai8YNpZSYs76UmkqT44I5uQ/iv0XbLdIXF7Ncs6WiyRpi7zd6dem1DUhpkUq4+67cvXrsUtjMQdTENxUBtyAJW+CeTkBnnG4+S7LMAOcVSWNHY2e2n76xIX0kVuJ/vo+tvupIqIlCAIAgCAIAgCAIAgCA+E6ubtiAhqqv7qY55k5mlAu6e+q6Qfsz4rDs19p8XaHKw2OytVVbrrtfL3uK7pLTbVdTb79Xp66dGhTPdIdNnTN5nR8czALjWGUj77T+EEm/lHecyFpwUJEW3LjXd1uMikU9V7kWJN69e5TlfM4IAgCAIAgCAIAgCAIAgCAICzaNaYTYOObqhz1OcjE7MtacjqE7vwnLs2qpPRGyd5MTry7Rqa+Luuxtu5cjRsKxBroxLg7jNTeNFmZYeIaNpA+zOdu9uNVpypI1tWZMTr9C9X+95sRyIrbUa1tu0pq5e2hCdgmbUNDoCHNIuCMwVWVFRalLSKipWh6L4fQgCAIAgCAIAgPjnBgJebAZknIAICv4piEbozNih1aRves8ac7rt3tO5m/acslajjdasMzuHV5VkkbZtvzePVxl2k+ks2kL7zdGJp6EQOQ6zxd1+pbFHozYUxZbzDpNKdOuPJoQhFYKo2L6BcIKxcIKxcIKxcIKwvgCAIAgCAIAgCAIAgJDBMYmwSQSULrHxmnvXjg4b/eFHLC2VtlxNDO+F1ppqmB4wzFGGowYdK/09LcXufGZu18sjsdaxsc24s0KxrYk2L10nHdgnbKluPanXS8LJTVDapofAbtOw/8iDmCNhBzFlUc1WrUpca5HJWh6r4fQgCAIAgCAICCxKsjmD31jg2khvrn7Z7TbV62A5W8Z2WwEOsRsVFRG5y7k58E3VpHoqK5y91N68uK78o0o0hk0hl15co23Ece5o4ni47z/RbdHo7YW1Jl0qYNJpLp3Vrk0IQynKx+4YnTua2AFznEANAuSTsAC+KqIlan1rVctSZTXNDdDY8HZr4i1r53DO4DmxjyW8TxPq68SlUxZFqbiQ6CiUJsSVuxu4Fl7gh+yj9hv9FTtuvLthtw7gh+yj9hv9EtuvFhtw7gh+yj9hv9EtuvFhtxCaVYpSaPR3kijdI7vI9VtyeJyyaN5VmjxSTOqRcWlStSZo4G1qmPQhjtbVvrnukqLazjc2AAHAADYAt1jEY2yhzsj1e5XKeC9HgIAgCAIAgCAIAgCA7cHxSXB5Wy0Rs4bR4rm72uG8H+h3LxLE2RtlxJFK6J6Paa3hWLx1TO6sO8G4/6xFtdG4AXkA4jxh4zbEZizsOSJWr2bsuhb/Tlcu7oI5kc3tWZNKXevO9N9ka4OALcwdhVQuH1AEAQBAEBHYlK6dwgpSQ5wu9w2xx3sSDuc4gtb/Ec9WylYiIltdmv60/ZFIqqthu30T70e+gyzTnSBuJvEGHWFND0WhveuLRbWH4Rsb6Tvy2aHR1Ylt2cvX7MKm0lJFsMzU6/RVlcKJ+4YnTua2AFznEANAuSTsAC+KqIlan1rVctSZTX9CdEW4G0SVlnVDht2iMHxW9fE+gdeHS6Wsq2W5vE6Gh0NIUtOzuBa1SLwQBAQelWkkWj0d5OlI7vI75k8TwaN5Vij0d0zqkyaVK1JpLYG1rl0IYxiWIS4pI6WtdrPdv3AbgBuA4LfjjbG2y3Ic5LK6R1p2U5V7IwgCAIAgCAIAgCAIAgCAm9E8ffo/OHi5jdYSM4tvtH4he49I3qvSYEmZVp0Fmi0hYH16Fymt4bK2lLGQkGCUa0DhsFwXGIdVuk3qDhkGi+JIiuRVXKmXnz+zoI1RqoiZFycvlPol1AThAEAQHlVVDaRjnzd60Em2Zy3AbzwC+tarlqQ8ucjUVVKNppi7sHpywm1VU3dJY35tlraoPACzAcr9J21aNEiSSSv+rcnqvWPcZtMmWKOr+zsvonWLeZgtgwz9wxOncGwguc4gBoFySdgARVRErU+oiuWpDXtCdEW4G0SVoDqhw7RGD4revifQOvCpdLWVbLc3idBQ6GkKWnZ3AtipF8IAgIPSrSWLR2O8tnSO7yO+ZPE8GjirFHozpnVJk0qVqTSWwNrXLoQxfEsRkxSR0ta7We7fuA3ADcBwXQRxtjbZamI5uWV0jrTlxnLrDivZ4GsOKAaw4oBrDigGsOKAaw4oBrDigPt77EAXwBAEAQBAEBf+TzFO7WPoqpxB7+B+9rmnWsOJBGsB+9fLJZlOisqkyJr63GtQJrTVhcurreaJhtUatgMgs8Ete3yXtycB1bwd4IO9Zb22VxZNBrxutJjy6dZ1LwewgCAjK94mlayQgRxDnpCdmRPNA9V2uf1GNvFTMSptaZVxJ88tpC/G5EXImNfjnsQxfSLFXY1USTPvZxs0eSwZNHqzPWSt+CJImI3qs5ukTLLIr/AG1HBDE6dwbCC5ziAGgXJJ2ABSqqIlakSIrlqQ17QnRFuBtElaA6ocO0Rg+K3r4n0DrwqXS1lWy3N4nQUOhpClp2dwLYqRfCAIAgPN8DJDeRoJ4kAr6iqh8VEU/PcsfkN9kJaW8WUuHcsfkN9kJaW8WUuHcsfkN9kJaW8WUuHcsfkN9kJaW8WUuHcsfkN9kJaW8WUuHcsfkN9kJaW8WUuHcsfkN9kJaW8WUuHcsfkN9kJaW8WUuPOfDYKkWqIo3Dg5jSPzC9Nke3Ginl0bHJUqFL0n5PY5WukwEajxnzJPQd1NJ70/l2bVoUenuRbMmNLzNpODWqlqLEt2jrcZk9pYSHggg2IORBGRBG4rXRazEVKsSn5QBAEAQHtR1T6KRklMbPY4OaesG+fUvjmo5qtXIp6Y9WORyZUNqw2vZUGGen8HUtAcPJla02v12a5hPGNgXPSRq2ti5W8Ose1TpY5EdU9uR3HrEupCdVcshAfCbbUBQtMsT7koXFptJWPvwIisLZHZ9G1jSOLytKix2pvRnH9mXTJbMFel67v0ZgtgwzU+THBqdkXdDHCSY3af2XFgB8Y7zwOWW3GwhM9XWMicTdwdBGjO0Ra14ehelnGmEAQBAEAQBAEAQBAEAQBAEAQBAZPypYU2jqGTQiwmB1h+NlgT6Q4eolbWDpVcxWro4GDhOJGyI9NPFClLQM0IAgCAIDQOTmrNdBUUl7PbaWEnOzg4G9uDXhht+IrMpzLL2yaMi9ajXwe+2x0WlMadeimjUVSKyNj2AgOaDY7RcZg9Y2ehZT22XKhrsdaainuvJ6ODHCXRFjdshbFkbG0jg1xHWGlzv4VJFnV3Y/Yjlzar8Xv9GX8p1d3TV82zvYWBtt2s4azregtH8K2MHssxWrzDwlJals3IVFXjPJPR/G5sBlElGctj2HvXt4Hr4Hd6wYpoWytsuJ6PSHQutN2obVgeMQ43EJaI5bC098x29rhxXPzQuidZcdJDM2VtppIKIlCAIAgCAIAgCAIAgCAIAgCAICg8rg+hp/OO+BaWDM92oysK5jdfwZgtgxAgCAIAgJrQ2v+TayB52F2o792To59QJB9CgpUduJybfYs0OTs5mrs9zY8L+hdPH5Ly9v7svTJ9vnB6FgyY0R3pw+qjoo8Sq3144+NZIKIlI+r+lqKdp2NEkt+Ba1sQv2iZ3qUrcTHLqT5+CJ2N7U1r8fJhuLVfd880vlyOcOwuJH5WXRRssMRtyHMSvtyOdepyL2RhASej+NzYDKJKM5bHsPevbwPXwO71gxTQtlbZcT0ekOhdabtQ2rA8YhxuIS0Ry2Fp75jt7XDiufmhdE6y46SGZsrbTSQURKEAQFd0wixBjOc0elILR0odSN2sOLC5pOt+Hfuz22qKsNdmVNuMp0tJ7NqJcmipNxm/z5xL7x/Li/Qtb8KDy715mN+fSPNuTkPnziX3j+XF+hPwoPLvXmffz6R5tych8+cS+8fy4v0J+FB5d68x+fSPNuTkPnziX3j+XF+hPwoPLvXmPz6R5tych8+cS+8fy4v0J+FB5d68x+fSPNuTkPnziX3j+XF+hPwoPLvXmPz6R5tych8+cS+8fy4v0J+FB5d68z5+fSPNuTkaZoVjL8cpWyVQGuHOY4jIEttY23ZEem6yKXCkUllMht0OZZokc7KTyrFoIChcrngafzh+ArSwZnu1GXhXw26/gy9bBhhAEAQBANmxAbnhtV3S+nlaMp6a7j+JhY9g/myepc7I2yjm3L1wQ6iN1pWvT+zf1xUmlXLBBYtUGnNbINkdKNX976dx9zFYjajrDb3citK5W23XN5/Rh4yXRnMBfAEAQEno/jc2AyiSkNxsew969vA9fA7vWDFNC2VtlxPBSHQutN2obVgeMQ43EJaI3GwtPfNdva4biuflidE6y46SGZsrbTSQURKEAQFB080M7r1qjB2/SbZIh4/FzR5fEb+3bp0OmWe4/JoXrRwMqnUG1/JGmPSl/3x1mYLXMQIAgCAIAgNc5K/qR86/3NWJhHxth0GDPA2qXFUDQCAoXK54Gn84fgK0sGZ7tRl4V8Nuv4MvWwYYQBAEAQBAa1ohMZqLD3E95K9h7CJo2j/eZ6liUpKpZEvTkp0FEVVhjW5eaFzVA0CqaTyatNiZ4arPXDF/3Fdo6fyR9aV5FKkr/FL1oTmY6t05wIAgCAICT0fxybAZRJSG42PYe9e3geB4Hd6wYp4GytsuJ6PSHQutN2obVgeMQ43EJaI3GwtPfNdva4bj/7XPyxOidZcdJDM2VtppIKIlCAICg6eaGd161Rg7fpNskQ8fi5o8viN/bt06HTLPcfk0L1o4GVTqDa/kjTHpS/746zMFrmIEAQBAEBrnJX9SPnX+5qxMI+NsOgwZ4G1S4qgaAQFC5XPA0/nD8BWlgzPdqMvCvht1/Bl62DDCAIAgCAIDS9CJb4cLeLWRN9qogv+Tysmlp/P/tXgptUJ3+n1OTinM0JZZrFP0qH+qYp5xn/AAaX+ivUfxY9XypQpXgy9aEMiW4c8EAQBAEAQHdhWL1GDuLsNkLCRY2AII62uBB7bbyo5ImSJU9KyWKZ8S1sWolPnxif3g/4cP6FD+FB5d68yf8APpHm3JyHz4xP7wf8OH9CfhQeXevMfn0jzbk5D58Yn94P+HD+hPwoPLvXmPz6R5tych8+MT+8H/Dh/Qn4UHl3rzH59I825ORCVlU+te6SpIL3G7iGtbc8bNAF/QrLWo1LKZCq96vcrlyqeC+nkIAgCA1zkr+pHzr/AHNWJhHxth0GDPA2qXFUDQCAoXK54Gn84fgK0sGZ7tRl4V8Nuv4MvWwYYQBAEAQBAaPoJ0cPdf79B/xqULKpnj/7V4ONig/+Ov8A7pxaaMso2CsaSR60GJN/ZCT1RW/yVbgXvxr61b/sp0hP45E9K930Yyt85sIAgCAIAgCAIAgCAIAgCAIAgCA1zkr+pHzr/c1YmEfG2HQYM8DapcVQNAIChcrngafzh+ArSwZnu1GXhXw26/gy9bBhhAEAQBAEBqOhMP8As+EHx6prvYna7/KWPS3fzr6N4p9m7Qm/6dvq7gv0XxZppkTWU4lmkY7+/pi30RucD/8ApUzXKjEW5eP6IHNRXqnmbw/7GEWLcnbd66Q5bIEAQBAEAQBAEAQBAEAQBAEAQBAa5yV/Uj51/uasTCPjbDoMGeBtUuKoGgEBQuVzwNP5w/AVpYMz3ajLwr4bdfwZetgwwgCAIAgCA2LRim5mnwxg22dORxDo33/Oob+SwqQ6uSRdm/6OiozKo4027vstapF4j8S+ifTybhJqOP4ZWloHpfzakZjRyenD6rIpMStX14/dRjOltH3BWVDN3OFw7H9MfFb0Lfoz7cTV9OGI5ylssTOT144yIU5XCAIAgCAIAgCAIAgCAIAgCAIDXOSv6kfOv9zViYR8bYdBgzwNqlxVA0AgKFyueBp/OH4CtLBme7UZeFfDbr+DL1sGGEAQBAEB60tOat7I4u+e5rB2ucGj3r451lFcug9NbacjU04jdaWIc+QwdGGJsbTwLzrPb6o4j6Vzbl7mta+vdTqWp39SVe/6Qk1ESnLidOaqJ7YrBxF2E7A9vSYfQ4A+he43WXIqniRquaqJl+TNeU2nFR3NVwghsrA09RA12g9dnOH8C1sHuqtRroUxsJNrsyppT7KMtEywgCAIAgCAIAgCAIAgCAIAgCA1zkr+pHzr/c1YmEfG2HQYM8DapcVQNAIChcrngafzh+ArSwZnu1GXhXw26/gy9bBhhAEAQBAWrk2w7u2sa9/ewtLzwv3rR6yT/CqdPksxVX4i/g6O3Nauxmp4J9JGZTtmcZO1psI79fNtYPQsaXE6zdi57zcixttX4+W6okFEShAVbHcJ+UIaqlA6Xh4e1xLiLnfrh4PASNVyGWw9smxetXApTw9ox0e1Ote5TG1vHOBAEAQBAEAQBAEAQBAEAQBAEBrnJX9SPnX+5qxMI+NsOgwZ4G1S4qgaAQFC5XPA0/nD8BWlgzPdqMvCvht1/Bl62DDCAIAgCA1DQ7CzR0TQcpaxwHAiKxzuNn0Ye4Hi9o3rHpUtqb0Zx/fA3KHFYg9X8P1vUvjQG5N2cFmmofUAQEfi7TEGzRC7orkgZl0brc40bzkA4AbTG0KWNa62Lp46OW0ilSqp6aOGnnrRDK+ULBhh1RztN4Ge72kbA45vF/TrD97qWzQprcdlcqYjDp8HZyWkyO4lWVwoBAEAQBAEAQBAEAQBAEAQBAa5yV/Uj51/uasTCPjbDoMGeBtUuKoGgEBQuVzwNP5w/AVpYMz3ajLwr4bdfwZetgwwgCAICX0WwY47Usi8TvpDwY3b6TkB1uUNIm7KNXadGssUWDtpEbo06jY8PaKmR0rR0GAxRDdqtI5xw6i5oHZECNqwHrZbZ0rjX469To2JadauxJ89ehJqIlCAIAgKxi2DNr45KObIEGSmfuaRtZ/CTa3kPAHekq5HMrHJKmpee3jrKUsCPasK628tnBfQx6pp30j3MqWlr2ktc07iFutcjkrTIc85qtVWuyoeS+nkIAgCAIAgCAIAgCAIAgCA1zkr+pHzr/c1YmEfG2HQYM8DapcVQNAIChcrngafzh+ArSwZnu1GXhXw26/gy9bBhhAEB927EBq+i+COwWBsTejVVOb3DbFGBme1odYbem8bQMsWkTJK+1/VuT1Xrchv0aBYY7P9nZfRPritxcoIW07WshADWgNaBsAAsAFQVVVa1NBERqVIftfD6EAQBAc2IUndjbA6r2kOY/aWPGw9YzII3gkb17Y+yvE8PZaT10ayi6a4EcajNRSMtUxdGeIZlwaNrfKsMwdpaRvFlo0SfsnWHL3VyL1vuUzKZR+1b2jU7yZU63XoZqtYxQgCAIAgCAIAgCAIAgCAIDXOSv6kfOv9zViYR8bYdBgzwNqlxVA0AgKFyueBp/OH4CtLBme7UZeFfDbr+DL1sGGEAQF40DwFsY7txUfRtI5llrukfezSBvzsGjeT1C+dTJ1X+JmXTq6ympQaOifzSZNGvrIaRhtM6PWkq7c7JbWtmGgX1Y2neG3Oe8lxyvYZT3IvdbkTqs2I2qnedlXqrYdqjJAgCAIAgCA4K+ldrCWitzrRYg5CRl76jj6SWu3EncXAyMclVl2Th687yJ7FrtNy8Uu5Xe5nmmWjDZ2uq8DadW556G1nRuHfHV3W8Ybtoy2alFpKovZSbF63GTTKJWnax7U63lEWkZQQBAEAQBAEAQBAEAQBAa5yV/Uj51/uasTCPjbDoMGeBtUuKoGgEBQuVzwNP5w/AVpYMz3ajLwr4bdfwZetgwwgLVodov8AKd58V6FIy5JOXOau0A+SN59A32p0qk9n3GY3LuL1Dovad9+Jqb/q81ChpjUubLUN1GtFoYbW1Ba2u5u55GQHitNsruWO91lLKLrXrRxNxrbSo5UyZE608E2kmoSYIAgCAIAgCAIDgq6RzHc7h9hJ4zTkyUDYHcHDc7dvuMlI1yVWXZOHVxG5q12m5ePV5QtJdEG4kHz6PN1Xg/S0ps1zXbTqjYHb7bCDdpNxfTo9LVlTJcmheuk0mVSaGklb4kx6U6/S6DP3NLCQ8WINiDkQRtBG4rTMhUqxHxAEAQBAEAQBAEAQBAT+B6XVWBx83Q83q6xd0mkm5tfO44KtNRI5XWnFuCmyQtstqqJD/SNX/svYP6lF/jofUm/yc3p7fY/0jV/7L2D+pP8AHQ+o/wAnN6e32ReP6T1OPtY2v1LNOsNVpabkWzzKmhozIVVWleelyTIiOqxEIrBWLloxofzrRUaQ3jgFiIzcPkuchYZgE5ADpOvltF6FIpdS2Isa33deyGlRqFWnaTYkuv6uyqaPSUZqSx1UzUjZbmqfKzbd654GWsNzRk3rNiMpz6q0Ra1XKvLrGbDWV1KqVImROfWIlFCTBAEAQBAEAQBAEAQHHW0IqCHwuLJQLCQC+W3Ve3x2dR43BBzXtr6sS40I3srxpiW/rQVjSDR+DHDbEGinqjk2VuccthkL5axt4ps4WNrgXNyCd8SVt7zbtKde20pz0Zky1P7rr7+rsuwzrHNH6nAnWr2dG+Ujc43djtx6jYrVhpDJU7q7NJjT0aSFe8m3QRSmIAgCAIAgCAIAgCAIAgCA7MLwufFn6mHxl7t9tjetztgHavEkrI0rctRJFC+VamJWaHgOicGCOaasCpq8iIm+Dj4ON9gyPSdw6IJCypqU+VO73W339XJtU2IKGyFe93nXXdXrsSst9NQkuEmIEPkHegeDjuLWYDvtkXnM3OwHVFFz8VluJOOvl+y+1mO07GvDVz+MR3qMlCAIAgCAIAgCAIAgCAIDznhZUNLahoc05FrgCCOsFfUVUWtD45qOSpSOloZIGlsFpojkYJTc24NkN7jb0Xg38poUqPaq1riW9OXL2UiVjkSpMaXLz5+6FQxPQyjxF1sOc6mnP9xIOid51RfMZ7WOc0K9HTJGJ3u8l6dcalM+SgxSL3O6ty9cFVCpYtonW4Vfn4S5o8ePpt7cswO0BXo6VFJkX3xGfLQ5o8qV6sZBg32KyVQvgCAIAgCAIAgJTCtHqvFrdwwuLT45Gqz2nWB9F1DJSI485SeKjSyZreRbsP0Fp6At+X5td5zFPFrEnduGu4Z7QGgbyqL6c9/hJUl69VcTQjwexi/yrWtydV8C5UVDIGBlMwUsI8RmqZT2kXazrtrE3vdpVB70rrVbS7ufDUaLGLVU1LKemXkm/WhJ0lKyjbq0zbDadpJO8ucc3OPE3JUTnK5a1JmtRqVIey8noIAgCAIAgCAIAgCAIAgCAIAgPKop2VTS2pa1zTta4Bw9RX1rlataHxzUclSocfyc+D+z5nN/A/6aP1OOuB1B4HUpO0Rc5PbEvLcR9mqZq++NOe8jsSwltbf5Voo5js14nASHrOvqFvoeVLHKrcx6pryfPAhkhR+exF1Zd9XEr9XobhshOq6ogP4mu5sfxvaQfQ5Wm0ydLl47uRVdQaOq6W8N/MjRoDFUf2fXxP6rNP5tefcpfz3Nzo1TrUQf45rsyRF61n5fyZ1f91NCe0vHuaV9TCUelF3HxcFy6HJvPjeTOs8eWAdhef8ApCLhKPQi7j4mC5dKpvP27k9bT519dDGN+Q/6nhfP8gq5rFXrUelwajcbpETrWdtJoZhrbF800/mmlzD2mNrrDr1go3Uye5E1/ZK2g0dKlrV2r6T5J/D8Dgo/7MoGgg5STuF+1p+kcOwhqrPne7Pf7dInEtx0djMyPavSrwJfuGWo+uzG3kRDmhbrdcvuOLXN7FBbamanvj+tyk9hy5y+2L79lQ6qWjjowRTMDb5mwzceLjtcesrw56uyqe2sa3Ih7ryeggCAIAgCAIAgCAIAgCAIAgCAIAgCAIAgCAr2lfeqzR8pXnyGS4n35/8AOK24shz8+ceVJ3ze1enZFPEechp+h25Y1JN6jFxVIuhAEAQBAEAQBAEAQBAEAQH/2Q==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20" descr="data:image/jpeg;base64,/9j/4AAQSkZJRgABAQAAAQABAAD/2wCEAAkGBxAHEhIUBxMWFhMXFxgYGBMYFxgVFRcYFhMWFxcYGBcaICggGhsmIBQbJDEhJSorLzEvFx80ODMtQyguLisBCgoKDg0OGxAQGzckICQsNy8vLi0vLC8vNCwsMC4sNC0sLyw1LCw0MC8sLDUvLSwsLSwsLDAsLzQ0LCwsLDQsL//AABEIAOEA4QMBEQACEQEDEQH/xAAbAAEAAwEBAQEAAAAAAAAAAAAABQYHBAMBAv/EAE8QAAEDAgIFBQsJBQQKAwAAAAEAAgMEEQUhBhIxQVEHEyJhcRQyM0JSc4GRkrGyFRYjNFNUYqHSY3KCo9E1Q5PDFyQlorPBwtPw8YOUtP/EABoBAQADAQEBAAAAAAAAAAAAAAADBAUGAgH/xAA6EQABAwAECwgCAgEEAwAAAAAAAQIDBBESUQUhMTJBcYGhsdHwEyIzUmGRweEU8SNCFSSC0vI0cpL/2gAMAwEAAhEDEQA/ANxQBAEAQBAEAQBAEAQHhVVkVGL1cjGDi5wbfsuvTWOdmpWeXPa3OWo5/lZj8qdkrz1RvDT2PcA0+teuyVMqom3pTz2qLkRV2fOQNrJ5O8pnN/ffGPgc9LDU/t7V/NQR7l/r71fFZ+TNWeLDB6ah4/ySvtUV6+yczyrpdDU915HwTVu+GD/7D/8AsJVF5l9k5i1N5U/+l/4n7NXOzwlPfqjkY749RfLLFyO905Vnq09P6+y86j58qBn1mKZn/wAZk9Zi1wO26dlXkVF21caj52tWVFTZXwrPelxCGrJFNIxxG1ocC4drdo9K+OY5uVD02RrsSKdK8HsIAgCAIAgCAIAgCAIAgCAIAgCAIAgPj3BgJebAZknIAICP+UzU/wBlxmQfaE6kPoeQS8dbA4dYUvZ2c9avTT1rqIu1tZiV+uj35VkPi+NU9BcYzWdLP6CC7T1AlpMgPXrNHUp4oXv8Nm1eqtyleWdjMUj9ifWPehWJ9P4aQn5EpGhx/vJLa5/eDbl3pcriUBzvEfsTr4KTsJNb4bNq9fJD1mneI1OyUMHBjGj8zc/mp20GFuivWVn4Qndpq1IRM2NVc/hqiY9Rkfb1Xsp0hjTI1PYrrPKuVy+5yPmfJ4Rzj2kle0aiZEI1c5cqnxsjm964jsJC+1IEVUyKdUOLVMHgZ5m9kjx/zXhYo1ytT2QkSaRMjl91JSk02xGltacuHB7Wu/O1/wA1A6hQu/r7E7afO3+1esmYeUIVNhjlLHKBvbkR1hr75+kKBcH2ccblTr0LDcJWsUrEXr15liwrSKjrLDDap8L/ALKfpsJOwdM/7rHhVZKPK3PbWl6fXyhcipMT8x9S3L9/Clg7ukpvr8Z1ftYryN/iZbXb6A4DeVVsNdmrsXF9cNRbtubnJtTH98dZ2087KlodTuDmnY5pBB9IUatVq1KSNcjkrQ9F8PoQBAEAQBAEAQBAEAQBAEAQHDUYhZxjoW85INovZjMrjnH56u0ZAF2YNrZqRseKt2JOsnVRE6THZala8Na9L6FZx/H6XCT/ALUf3TOMxA3KJhGYu3MAgi93azhusMlbhgkkzEspfp61VIU56RHFnraddo611qUfHNMqzF7hz+bj+zju3L8Ttrvd1LRhocUeitfUzJqdLLirqS5CvAW2K0UwgCAIAgCAIAgCAICYwXSWrwW3cUh1Ps3dKP1eL/CQoJaNHLnJjv0liGlSxZq4rlydai8YNpZSYs76UmkqT44I5uQ/iv0XbLdIXF7Ncs6WiyRpi7zd6dem1DUhpkUq4+67cvXrsUtjMQdTENxUBtyAJW+CeTkBnnG4+S7LMAOcVSWNHY2e2n76xIX0kVuJ/vo+tvupIqIlCAIAgCAIAgCAIAgCA+E6ubtiAhqqv7qY55k5mlAu6e+q6Qfsz4rDs19p8XaHKw2OytVVbrrtfL3uK7pLTbVdTb79Xp66dGhTPdIdNnTN5nR8czALjWGUj77T+EEm/lHecyFpwUJEW3LjXd1uMikU9V7kWJN69e5TlfM4IAgCAIAgCAIAgCAIAgCAICzaNaYTYOObqhz1OcjE7MtacjqE7vwnLs2qpPRGyd5MTry7Rqa+Luuxtu5cjRsKxBroxLg7jNTeNFmZYeIaNpA+zOdu9uNVpypI1tWZMTr9C9X+95sRyIrbUa1tu0pq5e2hCdgmbUNDoCHNIuCMwVWVFRalLSKipWh6L4fQgCAIAgCAIAgPjnBgJebAZknIAICv4piEbozNih1aRves8ac7rt3tO5m/acslajjdasMzuHV5VkkbZtvzePVxl2k+ks2kL7zdGJp6EQOQ6zxd1+pbFHozYUxZbzDpNKdOuPJoQhFYKo2L6BcIKxcIKxcIKxcIKwvgCAIAgCAIAgCAIAgJDBMYmwSQSULrHxmnvXjg4b/eFHLC2VtlxNDO+F1ppqmB4wzFGGowYdK/09LcXufGZu18sjsdaxsc24s0KxrYk2L10nHdgnbKluPanXS8LJTVDapofAbtOw/8iDmCNhBzFlUc1WrUpca5HJWh6r4fQgCAIAgCAICCxKsjmD31jg2khvrn7Z7TbV62A5W8Z2WwEOsRsVFRG5y7k58E3VpHoqK5y91N68uK78o0o0hk0hl15co23Ece5o4ni47z/RbdHo7YW1Jl0qYNJpLp3Vrk0IQynKx+4YnTua2AFznEANAuSTsAC+KqIlan1rVctSZTXNDdDY8HZr4i1r53DO4DmxjyW8TxPq68SlUxZFqbiQ6CiUJsSVuxu4Fl7gh+yj9hv9FTtuvLthtw7gh+yj9hv9EtuvFhtw7gh+yj9hv9EtuvFhtxCaVYpSaPR3kijdI7vI9VtyeJyyaN5VmjxSTOqRcWlStSZo4G1qmPQhjtbVvrnukqLazjc2AAHAADYAt1jEY2yhzsj1e5XKeC9HgIAgCAIAgCAIAgCA7cHxSXB5Wy0Rs4bR4rm72uG8H+h3LxLE2RtlxJFK6J6Paa3hWLx1TO6sO8G4/6xFtdG4AXkA4jxh4zbEZizsOSJWr2bsuhb/Tlcu7oI5kc3tWZNKXevO9N9ka4OALcwdhVQuH1AEAQBAEBHYlK6dwgpSQ5wu9w2xx3sSDuc4gtb/Ec9WylYiIltdmv60/ZFIqqthu30T70e+gyzTnSBuJvEGHWFND0WhveuLRbWH4Rsb6Tvy2aHR1Ylt2cvX7MKm0lJFsMzU6/RVlcKJ+4YnTua2AFznEANAuSTsAC+KqIlan1rVctSZTX9CdEW4G0SVlnVDht2iMHxW9fE+gdeHS6Wsq2W5vE6Gh0NIUtOzuBa1SLwQBAQelWkkWj0d5OlI7vI75k8TwaN5Vij0d0zqkyaVK1JpLYG1rl0IYxiWIS4pI6WtdrPdv3AbgBuA4LfjjbG2y3Ic5LK6R1p2U5V7IwgCAIAgCAIAgCAIAgCAm9E8ffo/OHi5jdYSM4tvtH4he49I3qvSYEmZVp0Fmi0hYH16Fymt4bK2lLGQkGCUa0DhsFwXGIdVuk3qDhkGi+JIiuRVXKmXnz+zoI1RqoiZFycvlPol1AThAEAQHlVVDaRjnzd60Em2Zy3AbzwC+tarlqQ8ucjUVVKNppi7sHpywm1VU3dJY35tlraoPACzAcr9J21aNEiSSSv+rcnqvWPcZtMmWKOr+zsvonWLeZgtgwz9wxOncGwguc4gBoFySdgARVRErU+oiuWpDXtCdEW4G0SVoDqhw7RGD4revifQOvCpdLWVbLc3idBQ6GkKWnZ3AtipF8IAgIPSrSWLR2O8tnSO7yO+ZPE8GjirFHozpnVJk0qVqTSWwNrXLoQxfEsRkxSR0ta7We7fuA3ADcBwXQRxtjbZamI5uWV0jrTlxnLrDivZ4GsOKAaw4oBrDigGsOKAaw4oBrDigPt77EAXwBAEAQBAEBf+TzFO7WPoqpxB7+B+9rmnWsOJBGsB+9fLJZlOisqkyJr63GtQJrTVhcurreaJhtUatgMgs8Ete3yXtycB1bwd4IO9Zb22VxZNBrxutJjy6dZ1LwewgCAjK94mlayQgRxDnpCdmRPNA9V2uf1GNvFTMSptaZVxJ88tpC/G5EXImNfjnsQxfSLFXY1USTPvZxs0eSwZNHqzPWSt+CJImI3qs5ukTLLIr/AG1HBDE6dwbCC5ziAGgXJJ2ABSqqIlakSIrlqQ17QnRFuBtElaA6ocO0Rg+K3r4n0DrwqXS1lWy3N4nQUOhpClp2dwLYqRfCAIAgPN8DJDeRoJ4kAr6iqh8VEU/PcsfkN9kJaW8WUuHcsfkN9kJaW8WUuHcsfkN9kJaW8WUuHcsfkN9kJaW8WUuHcsfkN9kJaW8WUuHcsfkN9kJaW8WUuHcsfkN9kJaW8WUuHcsfkN9kJaW8WUuPOfDYKkWqIo3Dg5jSPzC9Nke3Ginl0bHJUqFL0n5PY5WukwEajxnzJPQd1NJ70/l2bVoUenuRbMmNLzNpODWqlqLEt2jrcZk9pYSHggg2IORBGRBG4rXRazEVKsSn5QBAEAQHtR1T6KRklMbPY4OaesG+fUvjmo5qtXIp6Y9WORyZUNqw2vZUGGen8HUtAcPJla02v12a5hPGNgXPSRq2ti5W8Ose1TpY5EdU9uR3HrEupCdVcshAfCbbUBQtMsT7koXFptJWPvwIisLZHZ9G1jSOLytKix2pvRnH9mXTJbMFel67v0ZgtgwzU+THBqdkXdDHCSY3af2XFgB8Y7zwOWW3GwhM9XWMicTdwdBGjO0Ra14ehelnGmEAQBAEAQBAEAQBAEAQBAEAQBAZPypYU2jqGTQiwmB1h+NlgT6Q4eolbWDpVcxWro4GDhOJGyI9NPFClLQM0IAgCAIDQOTmrNdBUUl7PbaWEnOzg4G9uDXhht+IrMpzLL2yaMi9ajXwe+2x0WlMadeimjUVSKyNj2AgOaDY7RcZg9Y2ehZT22XKhrsdaainuvJ6ODHCXRFjdshbFkbG0jg1xHWGlzv4VJFnV3Y/Yjlzar8Xv9GX8p1d3TV82zvYWBtt2s4azregtH8K2MHssxWrzDwlJals3IVFXjPJPR/G5sBlElGctj2HvXt4Hr4Hd6wYpoWytsuJ6PSHQutN2obVgeMQ43EJaI5bC098x29rhxXPzQuidZcdJDM2VtppIKIlCAIAgCAIAgCAIAgCAIAgCAICg8rg+hp/OO+BaWDM92oysK5jdfwZgtgxAgCAIAgJrQ2v+TayB52F2o792To59QJB9CgpUduJybfYs0OTs5mrs9zY8L+hdPH5Ly9v7svTJ9vnB6FgyY0R3pw+qjoo8Sq3144+NZIKIlI+r+lqKdp2NEkt+Ba1sQv2iZ3qUrcTHLqT5+CJ2N7U1r8fJhuLVfd880vlyOcOwuJH5WXRRssMRtyHMSvtyOdepyL2RhASej+NzYDKJKM5bHsPevbwPXwO71gxTQtlbZcT0ekOhdabtQ2rA8YhxuIS0Ry2Fp75jt7XDiufmhdE6y46SGZsrbTSQURKEAQFd0wixBjOc0elILR0odSN2sOLC5pOt+Hfuz22qKsNdmVNuMp0tJ7NqJcmipNxm/z5xL7x/Li/Qtb8KDy715mN+fSPNuTkPnziX3j+XF+hPwoPLvXmffz6R5tych8+cS+8fy4v0J+FB5d68x+fSPNuTkPnziX3j+XF+hPwoPLvXmPz6R5tych8+cS+8fy4v0J+FB5d68x+fSPNuTkPnziX3j+XF+hPwoPLvXmPz6R5tych8+cS+8fy4v0J+FB5d68z5+fSPNuTkaZoVjL8cpWyVQGuHOY4jIEttY23ZEem6yKXCkUllMht0OZZokc7KTyrFoIChcrngafzh+ArSwZnu1GXhXw26/gy9bBhhAEAQBANmxAbnhtV3S+nlaMp6a7j+JhY9g/myepc7I2yjm3L1wQ6iN1pWvT+zf1xUmlXLBBYtUGnNbINkdKNX976dx9zFYjajrDb3citK5W23XN5/Rh4yXRnMBfAEAQEno/jc2AyiSkNxsew969vA9fA7vWDFNC2VtlxPBSHQutN2obVgeMQ43EJaI3GwtPfNdva4biuflidE6y46SGZsrbTSQURKEAQFB080M7r1qjB2/SbZIh4/FzR5fEb+3bp0OmWe4/JoXrRwMqnUG1/JGmPSl/3x1mYLXMQIAgCAIAgNc5K/qR86/3NWJhHxth0GDPA2qXFUDQCAoXK54Gn84fgK0sGZ7tRl4V8Nuv4MvWwYYQBAEAQBAa1ohMZqLD3E95K9h7CJo2j/eZ6liUpKpZEvTkp0FEVVhjW5eaFzVA0CqaTyatNiZ4arPXDF/3Fdo6fyR9aV5FKkr/FL1oTmY6t05wIAgCAICT0fxybAZRJSG42PYe9e3geB4Hd6wYp4GytsuJ6PSHQutN2obVgeMQ43EJaI3GwtPfNdva4bj/7XPyxOidZcdJDM2VtppIKIlCAICg6eaGd161Rg7fpNskQ8fi5o8viN/bt06HTLPcfk0L1o4GVTqDa/kjTHpS/746zMFrmIEAQBAEBrnJX9SPnX+5qxMI+NsOgwZ4G1S4qgaAQFC5XPA0/nD8BWlgzPdqMvCvht1/Bl62DDCAIAgCAIDS9CJb4cLeLWRN9qogv+Tysmlp/P/tXgptUJ3+n1OTinM0JZZrFP0qH+qYp5xn/AAaX+ivUfxY9XypQpXgy9aEMiW4c8EAQBAEAQHdhWL1GDuLsNkLCRY2AII62uBB7bbyo5ImSJU9KyWKZ8S1sWolPnxif3g/4cP6FD+FB5d68yf8APpHm3JyHz4xP7wf8OH9CfhQeXevMfn0jzbk5D58Yn94P+HD+hPwoPLvXmPz6R5tych8+MT+8H/Dh/Qn4UHl3rzH59I825ORCVlU+te6SpIL3G7iGtbc8bNAF/QrLWo1LKZCq96vcrlyqeC+nkIAgCA1zkr+pHzr/AHNWJhHxth0GDPA2qXFUDQCAoXK54Gn84fgK0sGZ7tRl4V8Nuv4MvWwYYQBAEAQBAaPoJ0cPdf79B/xqULKpnj/7V4ONig/+Ov8A7pxaaMso2CsaSR60GJN/ZCT1RW/yVbgXvxr61b/sp0hP45E9K930Yyt85sIAgCAIAgCAIAgCAIAgCAIAgCA1zkr+pHzr/c1YmEfG2HQYM8DapcVQNAIChcrngafzh+ArSwZnu1GXhXw26/gy9bBhhAEAQBAEBqOhMP8As+EHx6prvYna7/KWPS3fzr6N4p9m7Qm/6dvq7gv0XxZppkTWU4lmkY7+/pi30RucD/8ApUzXKjEW5eP6IHNRXqnmbw/7GEWLcnbd66Q5bIEAQBAEAQBAEAQBAEAQBAEAQBAa5yV/Uj51/uasTCPjbDoMGeBtUuKoGgEBQuVzwNP5w/AVpYMz3ajLwr4bdfwZetgwwgCAIAgCA2LRim5mnwxg22dORxDo33/Oob+SwqQ6uSRdm/6OiozKo4027vstapF4j8S+ifTybhJqOP4ZWloHpfzakZjRyenD6rIpMStX14/dRjOltH3BWVDN3OFw7H9MfFb0Lfoz7cTV9OGI5ylssTOT144yIU5XCAIAgCAIAgCAIAgCAIAgCAIDXOSv6kfOv9zViYR8bYdBgzwNqlxVA0AgKFyueBp/OH4CtLBme7UZeFfDbr+DL1sGGEAQBAEB60tOat7I4u+e5rB2ucGj3r451lFcug9NbacjU04jdaWIc+QwdGGJsbTwLzrPb6o4j6Vzbl7mta+vdTqWp39SVe/6Qk1ESnLidOaqJ7YrBxF2E7A9vSYfQ4A+he43WXIqniRquaqJl+TNeU2nFR3NVwghsrA09RA12g9dnOH8C1sHuqtRroUxsJNrsyppT7KMtEywgCAIAgCAIAgCAIAgCAIAgCA1zkr+pHzr/c1YmEfG2HQYM8DapcVQNAIChcrngafzh+ArSwZnu1GXhXw26/gy9bBhhAEAQBAWrk2w7u2sa9/ewtLzwv3rR6yT/CqdPksxVX4i/g6O3Nauxmp4J9JGZTtmcZO1psI79fNtYPQsaXE6zdi57zcixttX4+W6okFEShAVbHcJ+UIaqlA6Xh4e1xLiLnfrh4PASNVyGWw9smxetXApTw9ox0e1Ote5TG1vHOBAEAQBAEAQBAEAQBAEAQBAEBrnJX9SPnX+5qxMI+NsOgwZ4G1S4qgaAQFC5XPA0/nD8BWlgzPdqMvCvht1/Bl62DDCAIAgCA1DQ7CzR0TQcpaxwHAiKxzuNn0Ye4Hi9o3rHpUtqb0Zx/fA3KHFYg9X8P1vUvjQG5N2cFmmofUAQEfi7TEGzRC7orkgZl0brc40bzkA4AbTG0KWNa62Lp46OW0ilSqp6aOGnnrRDK+ULBhh1RztN4Ge72kbA45vF/TrD97qWzQprcdlcqYjDp8HZyWkyO4lWVwoBAEAQBAEAQBAEAQBAEAQBAa5yV/Uj51/uasTCPjbDoMGeBtUuKoGgEBQuVzwNP5w/AVpYMz3ajLwr4bdfwZetgwwgCAICX0WwY47Usi8TvpDwY3b6TkB1uUNIm7KNXadGssUWDtpEbo06jY8PaKmR0rR0GAxRDdqtI5xw6i5oHZECNqwHrZbZ0rjX469To2JadauxJ89ehJqIlCAIAgKxi2DNr45KObIEGSmfuaRtZ/CTa3kPAHekq5HMrHJKmpee3jrKUsCPasK628tnBfQx6pp30j3MqWlr2ktc07iFutcjkrTIc85qtVWuyoeS+nkIAgCAIAgCAIAgCAIAgCA1zkr+pHzr/c1YmEfG2HQYM8DapcVQNAIChcrngafzh+ArSwZnu1GXhXw26/gy9bBhhAEB927EBq+i+COwWBsTejVVOb3DbFGBme1odYbem8bQMsWkTJK+1/VuT1Xrchv0aBYY7P9nZfRPritxcoIW07WshADWgNaBsAAsAFQVVVa1NBERqVIftfD6EAQBAc2IUndjbA6r2kOY/aWPGw9YzII3gkb17Y+yvE8PZaT10ayi6a4EcajNRSMtUxdGeIZlwaNrfKsMwdpaRvFlo0SfsnWHL3VyL1vuUzKZR+1b2jU7yZU63XoZqtYxQgCAIAgCAIAgCAIAgCAIDXOSv6kfOv9zViYR8bYdBgzwNqlxVA0AgKFyueBp/OH4CtLBme7UZeFfDbr+DL1sGGEAQF40DwFsY7txUfRtI5llrukfezSBvzsGjeT1C+dTJ1X+JmXTq6ympQaOifzSZNGvrIaRhtM6PWkq7c7JbWtmGgX1Y2neG3Oe8lxyvYZT3IvdbkTqs2I2qnedlXqrYdqjJAgCAIAgCA4K+ldrCWitzrRYg5CRl76jj6SWu3EncXAyMclVl2Th687yJ7FrtNy8Uu5Xe5nmmWjDZ2uq8DadW556G1nRuHfHV3W8Ybtoy2alFpKovZSbF63GTTKJWnax7U63lEWkZQQBAEAQBAEAQBAEAQBAa5yV/Uj51/uasTCPjbDoMGeBtUuKoGgEBQuVzwNP5w/AVpYMz3ajLwr4bdfwZetgwwgLVodov8AKd58V6FIy5JOXOau0A+SN59A32p0qk9n3GY3LuL1Dovad9+Jqb/q81ChpjUubLUN1GtFoYbW1Ba2u5u55GQHitNsruWO91lLKLrXrRxNxrbSo5UyZE608E2kmoSYIAgCAIAgCAIDgq6RzHc7h9hJ4zTkyUDYHcHDc7dvuMlI1yVWXZOHVxG5q12m5ePV5QtJdEG4kHz6PN1Xg/S0ps1zXbTqjYHb7bCDdpNxfTo9LVlTJcmheuk0mVSaGklb4kx6U6/S6DP3NLCQ8WINiDkQRtBG4rTMhUqxHxAEAQBAEAQBAEAQBAT+B6XVWBx83Q83q6xd0mkm5tfO44KtNRI5XWnFuCmyQtstqqJD/SNX/svYP6lF/jofUm/yc3p7fY/0jV/7L2D+pP8AHQ+o/wAnN6e32ReP6T1OPtY2v1LNOsNVpabkWzzKmhozIVVWleelyTIiOqxEIrBWLloxofzrRUaQ3jgFiIzcPkuchYZgE5ADpOvltF6FIpdS2Isa33deyGlRqFWnaTYkuv6uyqaPSUZqSx1UzUjZbmqfKzbd654GWsNzRk3rNiMpz6q0Ra1XKvLrGbDWV1KqVImROfWIlFCTBAEAQBAEAQBAEAQHHW0IqCHwuLJQLCQC+W3Ve3x2dR43BBzXtr6sS40I3srxpiW/rQVjSDR+DHDbEGinqjk2VuccthkL5axt4ps4WNrgXNyCd8SVt7zbtKde20pz0Zky1P7rr7+rsuwzrHNH6nAnWr2dG+Ujc43djtx6jYrVhpDJU7q7NJjT0aSFe8m3QRSmIAgCAIAgCAIAgCAIAgCA7MLwufFn6mHxl7t9tjetztgHavEkrI0rctRJFC+VamJWaHgOicGCOaasCpq8iIm+Dj4ON9gyPSdw6IJCypqU+VO73W339XJtU2IKGyFe93nXXdXrsSst9NQkuEmIEPkHegeDjuLWYDvtkXnM3OwHVFFz8VluJOOvl+y+1mO07GvDVz+MR3qMlCAIAgCAIAgCAIAgCAIDznhZUNLahoc05FrgCCOsFfUVUWtD45qOSpSOloZIGlsFpojkYJTc24NkN7jb0Xg38poUqPaq1riW9OXL2UiVjkSpMaXLz5+6FQxPQyjxF1sOc6mnP9xIOid51RfMZ7WOc0K9HTJGJ3u8l6dcalM+SgxSL3O6ty9cFVCpYtonW4Vfn4S5o8ePpt7cswO0BXo6VFJkX3xGfLQ5o8qV6sZBg32KyVQvgCAIAgCAIAgJTCtHqvFrdwwuLT45Gqz2nWB9F1DJSI485SeKjSyZreRbsP0Fp6At+X5td5zFPFrEnduGu4Z7QGgbyqL6c9/hJUl69VcTQjwexi/yrWtydV8C5UVDIGBlMwUsI8RmqZT2kXazrtrE3vdpVB70rrVbS7ufDUaLGLVU1LKemXkm/WhJ0lKyjbq0zbDadpJO8ucc3OPE3JUTnK5a1JmtRqVIey8noIAgCAIAgCAIAgCAIAgCAIAgPKop2VTS2pa1zTta4Bw9RX1rlataHxzUclSocfyc+D+z5nN/A/6aP1OOuB1B4HUpO0Rc5PbEvLcR9mqZq++NOe8jsSwltbf5Voo5js14nASHrOvqFvoeVLHKrcx6pryfPAhkhR+exF1Zd9XEr9XobhshOq6ogP4mu5sfxvaQfQ5Wm0ydLl47uRVdQaOq6W8N/MjRoDFUf2fXxP6rNP5tefcpfz3Nzo1TrUQf45rsyRF61n5fyZ1f91NCe0vHuaV9TCUelF3HxcFy6HJvPjeTOs8eWAdhef8ApCLhKPQi7j4mC5dKpvP27k9bT519dDGN+Q/6nhfP8gq5rFXrUelwajcbpETrWdtJoZhrbF800/mmlzD2mNrrDr1go3Uye5E1/ZK2g0dKlrV2r6T5J/D8Dgo/7MoGgg5STuF+1p+kcOwhqrPne7Pf7dInEtx0djMyPavSrwJfuGWo+uzG3kRDmhbrdcvuOLXN7FBbamanvj+tyk9hy5y+2L79lQ6qWjjowRTMDb5mwzceLjtcesrw56uyqe2sa3Ih7ryeggCAIAgCAIAgCAIAgCAIAgCAIAgCAIAgCAr2lfeqzR8pXnyGS4n35/8AOK24shz8+ceVJ3ze1enZFPEechp+h25Y1JN6jFxVIuhAEAQBAEAQBAEAQBAEAQH/2Q==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0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447800"/>
          </a:xfrm>
        </p:spPr>
        <p:txBody>
          <a:bodyPr>
            <a:normAutofit/>
          </a:bodyPr>
          <a:lstStyle/>
          <a:p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183880" cy="41879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/>
              <a:t>a person who </a:t>
            </a:r>
            <a:r>
              <a:rPr lang="en-US" sz="3200" b="1" dirty="0" smtClean="0">
                <a:solidFill>
                  <a:srgbClr val="FF0000"/>
                </a:solidFill>
              </a:rPr>
              <a:t>turns </a:t>
            </a:r>
            <a:r>
              <a:rPr lang="en-US" sz="3200" b="1" dirty="0" smtClean="0"/>
              <a:t>his or her attention outward toward other people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794327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447800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tx1"/>
                </a:solidFill>
              </a:rPr>
              <a:t>extrovert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183880" cy="41879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/>
              <a:t>a person who </a:t>
            </a:r>
            <a:r>
              <a:rPr lang="en-US" sz="3200" b="1" dirty="0" smtClean="0">
                <a:solidFill>
                  <a:srgbClr val="FF0000"/>
                </a:solidFill>
              </a:rPr>
              <a:t>turns </a:t>
            </a:r>
            <a:r>
              <a:rPr lang="en-US" sz="3200" b="1" dirty="0" smtClean="0"/>
              <a:t>his or her attention outward toward other people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237869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447800"/>
          </a:xfrm>
        </p:spPr>
        <p:txBody>
          <a:bodyPr>
            <a:normAutofit/>
          </a:bodyPr>
          <a:lstStyle/>
          <a:p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183880" cy="41879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/>
              <a:t>to </a:t>
            </a:r>
            <a:r>
              <a:rPr lang="en-US" sz="3200" b="1" dirty="0" smtClean="0">
                <a:solidFill>
                  <a:srgbClr val="FF0000"/>
                </a:solidFill>
              </a:rPr>
              <a:t>turn </a:t>
            </a:r>
            <a:r>
              <a:rPr lang="en-US" sz="3200" b="1" dirty="0" smtClean="0"/>
              <a:t>back to a previous action or thought; to go back in thought or speech; to give back</a:t>
            </a:r>
            <a:endParaRPr lang="en-US" sz="3200" dirty="0"/>
          </a:p>
        </p:txBody>
      </p:sp>
      <p:sp>
        <p:nvSpPr>
          <p:cNvPr id="4" name="AutoShape 2" descr="Image result for introve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introve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Image result for introver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Image result for introver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642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447800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tx1"/>
                </a:solidFill>
              </a:rPr>
              <a:t>revert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183880" cy="41879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/>
              <a:t>to </a:t>
            </a:r>
            <a:r>
              <a:rPr lang="en-US" sz="3200" b="1" dirty="0" smtClean="0">
                <a:solidFill>
                  <a:srgbClr val="FF0000"/>
                </a:solidFill>
              </a:rPr>
              <a:t>turn </a:t>
            </a:r>
            <a:r>
              <a:rPr lang="en-US" sz="3200" b="1" dirty="0" smtClean="0"/>
              <a:t>back to a previous action or thought; to go back in thought or speech; to give back</a:t>
            </a:r>
            <a:endParaRPr lang="en-US" sz="3200" dirty="0"/>
          </a:p>
        </p:txBody>
      </p:sp>
      <p:sp>
        <p:nvSpPr>
          <p:cNvPr id="4" name="AutoShape 2" descr="Image result for introve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introve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Image result for introver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Image result for introver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217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447800"/>
          </a:xfrm>
        </p:spPr>
        <p:txBody>
          <a:bodyPr>
            <a:normAutofit/>
          </a:bodyPr>
          <a:lstStyle/>
          <a:p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183880" cy="41879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/>
              <a:t>to corrupt or undermine; to </a:t>
            </a:r>
            <a:r>
              <a:rPr lang="en-US" sz="3200" b="1" dirty="0" smtClean="0">
                <a:solidFill>
                  <a:srgbClr val="FF0000"/>
                </a:solidFill>
              </a:rPr>
              <a:t>turn </a:t>
            </a:r>
            <a:r>
              <a:rPr lang="en-US" sz="3200" b="1" dirty="0" smtClean="0"/>
              <a:t>against established authority</a:t>
            </a:r>
            <a:endParaRPr lang="en-US" sz="3200" dirty="0"/>
          </a:p>
        </p:txBody>
      </p:sp>
      <p:sp>
        <p:nvSpPr>
          <p:cNvPr id="4" name="AutoShape 2" descr="Image result for introve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introve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Image result for introver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Image result for introver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270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447800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tx1"/>
                </a:solidFill>
              </a:rPr>
              <a:t>subvert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183880" cy="41879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/>
              <a:t>to corrupt or undermine; to </a:t>
            </a:r>
            <a:r>
              <a:rPr lang="en-US" sz="3200" b="1" dirty="0" smtClean="0">
                <a:solidFill>
                  <a:srgbClr val="FF0000"/>
                </a:solidFill>
              </a:rPr>
              <a:t>turn </a:t>
            </a:r>
            <a:r>
              <a:rPr lang="en-US" sz="3200" b="1" dirty="0" smtClean="0"/>
              <a:t>against established authority</a:t>
            </a:r>
            <a:endParaRPr lang="en-US" sz="3200" dirty="0"/>
          </a:p>
        </p:txBody>
      </p:sp>
      <p:sp>
        <p:nvSpPr>
          <p:cNvPr id="4" name="AutoShape 2" descr="Image result for introve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introve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Image result for introver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Image result for introver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818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447800"/>
          </a:xfrm>
        </p:spPr>
        <p:txBody>
          <a:bodyPr>
            <a:normAutofit/>
          </a:bodyPr>
          <a:lstStyle/>
          <a:p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183880" cy="41879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/>
              <a:t>a person who </a:t>
            </a:r>
            <a:r>
              <a:rPr lang="en-US" sz="3200" b="1" dirty="0" smtClean="0">
                <a:solidFill>
                  <a:srgbClr val="FF0000"/>
                </a:solidFill>
              </a:rPr>
              <a:t>turns </a:t>
            </a:r>
            <a:r>
              <a:rPr lang="en-US" sz="3200" b="1" dirty="0" smtClean="0"/>
              <a:t>his or her attention inward toward himself or herself; a shy person</a:t>
            </a:r>
            <a:endParaRPr lang="en-US" sz="3200" dirty="0"/>
          </a:p>
        </p:txBody>
      </p:sp>
      <p:sp>
        <p:nvSpPr>
          <p:cNvPr id="4" name="AutoShape 2" descr="Image result for introve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introve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Image result for introver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Image result for introver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019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447800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tx1"/>
                </a:solidFill>
              </a:rPr>
              <a:t>introvert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183880" cy="41879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/>
              <a:t>a person who </a:t>
            </a:r>
            <a:r>
              <a:rPr lang="en-US" sz="3200" b="1" dirty="0" smtClean="0">
                <a:solidFill>
                  <a:srgbClr val="FF0000"/>
                </a:solidFill>
              </a:rPr>
              <a:t>turns </a:t>
            </a:r>
            <a:r>
              <a:rPr lang="en-US" sz="3200" b="1" dirty="0" smtClean="0"/>
              <a:t>his or her attention inward toward himself or herself; a shy person</a:t>
            </a:r>
            <a:endParaRPr lang="en-US" sz="3200" dirty="0"/>
          </a:p>
        </p:txBody>
      </p:sp>
      <p:sp>
        <p:nvSpPr>
          <p:cNvPr id="4" name="AutoShape 2" descr="Image result for introve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introve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Image result for introver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Image result for introver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820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447800"/>
          </a:xfrm>
        </p:spPr>
        <p:txBody>
          <a:bodyPr>
            <a:normAutofit/>
          </a:bodyPr>
          <a:lstStyle/>
          <a:p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183880" cy="41879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/>
              <a:t>to </a:t>
            </a:r>
            <a:r>
              <a:rPr lang="en-US" sz="3200" b="1" dirty="0" smtClean="0">
                <a:solidFill>
                  <a:srgbClr val="FF0000"/>
                </a:solidFill>
              </a:rPr>
              <a:t>turn </a:t>
            </a:r>
            <a:r>
              <a:rPr lang="en-US" sz="3200" b="1" dirty="0" smtClean="0"/>
              <a:t>or flip in the opposite direction</a:t>
            </a:r>
            <a:endParaRPr lang="en-US" sz="3200" dirty="0"/>
          </a:p>
        </p:txBody>
      </p:sp>
      <p:sp>
        <p:nvSpPr>
          <p:cNvPr id="4" name="AutoShape 2" descr="Image result for introve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introve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Image result for introver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Image result for introver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6632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447800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tx1"/>
                </a:solidFill>
              </a:rPr>
              <a:t>invert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183880" cy="41879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/>
              <a:t>to </a:t>
            </a:r>
            <a:r>
              <a:rPr lang="en-US" sz="3200" b="1" dirty="0" smtClean="0">
                <a:solidFill>
                  <a:srgbClr val="FF0000"/>
                </a:solidFill>
              </a:rPr>
              <a:t>turn </a:t>
            </a:r>
            <a:r>
              <a:rPr lang="en-US" sz="3200" b="1" dirty="0" smtClean="0"/>
              <a:t>or flip in the opposite direction</a:t>
            </a:r>
            <a:endParaRPr lang="en-US" sz="3200" dirty="0"/>
          </a:p>
        </p:txBody>
      </p:sp>
      <p:sp>
        <p:nvSpPr>
          <p:cNvPr id="4" name="AutoShape 2" descr="Image result for introve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introve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Image result for introver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Image result for introver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52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447800"/>
          </a:xfrm>
        </p:spPr>
        <p:txBody>
          <a:bodyPr>
            <a:normAutofit/>
          </a:bodyPr>
          <a:lstStyle/>
          <a:p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183880" cy="41879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to divide up money into different investment so that if one area </a:t>
            </a:r>
            <a:r>
              <a:rPr lang="en-US" b="1" dirty="0" smtClean="0">
                <a:solidFill>
                  <a:srgbClr val="FF0000"/>
                </a:solidFill>
              </a:rPr>
              <a:t>turns </a:t>
            </a:r>
            <a:r>
              <a:rPr lang="en-US" b="1" dirty="0" smtClean="0"/>
              <a:t>your attention off of what you are thinking about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1676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447800"/>
          </a:xfrm>
        </p:spPr>
        <p:txBody>
          <a:bodyPr>
            <a:normAutofit/>
          </a:bodyPr>
          <a:lstStyle/>
          <a:p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183880" cy="41879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/>
              <a:t>something that </a:t>
            </a:r>
            <a:r>
              <a:rPr lang="en-US" sz="3200" b="1" dirty="0" smtClean="0">
                <a:solidFill>
                  <a:srgbClr val="FF0000"/>
                </a:solidFill>
              </a:rPr>
              <a:t>turns </a:t>
            </a:r>
            <a:r>
              <a:rPr lang="en-US" sz="3200" b="1" dirty="0" smtClean="0"/>
              <a:t>his or her attention outward toward other people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341240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447800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tx1"/>
                </a:solidFill>
              </a:rPr>
              <a:t>diversion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183880" cy="41879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/>
              <a:t>something that </a:t>
            </a:r>
            <a:r>
              <a:rPr lang="en-US" sz="3200" b="1" dirty="0" smtClean="0">
                <a:solidFill>
                  <a:srgbClr val="FF0000"/>
                </a:solidFill>
              </a:rPr>
              <a:t>turns </a:t>
            </a:r>
            <a:r>
              <a:rPr lang="en-US" sz="3200" b="1" dirty="0" smtClean="0"/>
              <a:t>his or her attention outward toward other people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874227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183880" cy="3581400"/>
          </a:xfrm>
        </p:spPr>
        <p:txBody>
          <a:bodyPr>
            <a:normAutofit fontScale="90000"/>
          </a:bodyPr>
          <a:lstStyle/>
          <a:p>
            <a:r>
              <a:rPr lang="en-US" sz="8000" dirty="0" smtClean="0">
                <a:solidFill>
                  <a:schemeClr val="tx1"/>
                </a:solidFill>
              </a:rPr>
              <a:t>What do </a:t>
            </a:r>
            <a:r>
              <a:rPr lang="en-US" sz="8000" dirty="0" err="1" smtClean="0">
                <a:solidFill>
                  <a:srgbClr val="FF0000"/>
                </a:solidFill>
              </a:rPr>
              <a:t>vers</a:t>
            </a:r>
            <a:r>
              <a:rPr lang="en-US" sz="8000" dirty="0">
                <a:solidFill>
                  <a:srgbClr val="FF0000"/>
                </a:solidFill>
              </a:rPr>
              <a:t> </a:t>
            </a:r>
            <a:r>
              <a:rPr lang="en-US" sz="8000" dirty="0" smtClean="0">
                <a:solidFill>
                  <a:schemeClr val="tx1"/>
                </a:solidFill>
              </a:rPr>
              <a:t>and </a:t>
            </a:r>
            <a:r>
              <a:rPr lang="en-US" sz="8000" dirty="0" err="1" smtClean="0">
                <a:solidFill>
                  <a:srgbClr val="FF0000"/>
                </a:solidFill>
              </a:rPr>
              <a:t>vert</a:t>
            </a:r>
            <a:r>
              <a:rPr lang="en-US" sz="8000" dirty="0" smtClean="0">
                <a:solidFill>
                  <a:schemeClr val="tx1"/>
                </a:solidFill>
              </a:rPr>
              <a:t> mean?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800600"/>
            <a:ext cx="8183880" cy="14447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080638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183880" cy="3581400"/>
          </a:xfrm>
        </p:spPr>
        <p:txBody>
          <a:bodyPr>
            <a:normAutofit/>
          </a:bodyPr>
          <a:lstStyle/>
          <a:p>
            <a:pPr algn="ctr"/>
            <a:r>
              <a:rPr lang="en-US" sz="19900" dirty="0" smtClean="0">
                <a:solidFill>
                  <a:schemeClr val="tx1"/>
                </a:solidFill>
              </a:rPr>
              <a:t>turn</a:t>
            </a:r>
            <a:endParaRPr lang="en-US" sz="199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685800" y="1295400"/>
            <a:ext cx="8183880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841408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183880" cy="3581400"/>
          </a:xfrm>
        </p:spPr>
        <p:txBody>
          <a:bodyPr>
            <a:normAutofit fontScale="90000"/>
          </a:bodyPr>
          <a:lstStyle/>
          <a:p>
            <a:r>
              <a:rPr lang="en-US" sz="8000" dirty="0" smtClean="0">
                <a:solidFill>
                  <a:schemeClr val="tx1"/>
                </a:solidFill>
              </a:rPr>
              <a:t>What does </a:t>
            </a:r>
            <a:r>
              <a:rPr lang="en-US" sz="8000" dirty="0" smtClean="0">
                <a:solidFill>
                  <a:srgbClr val="FF0000"/>
                </a:solidFill>
              </a:rPr>
              <a:t>ex</a:t>
            </a:r>
            <a:r>
              <a:rPr lang="en-US" sz="8000" dirty="0" smtClean="0">
                <a:solidFill>
                  <a:schemeClr val="tx1"/>
                </a:solidFill>
              </a:rPr>
              <a:t> mean in </a:t>
            </a:r>
            <a:r>
              <a:rPr lang="en-US" sz="8000" dirty="0" smtClean="0">
                <a:solidFill>
                  <a:srgbClr val="FF0000"/>
                </a:solidFill>
              </a:rPr>
              <a:t>extrovert</a:t>
            </a:r>
            <a:r>
              <a:rPr lang="en-US" sz="8000" dirty="0" smtClean="0">
                <a:solidFill>
                  <a:schemeClr val="tx1"/>
                </a:solidFill>
              </a:rPr>
              <a:t>?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183880" cy="41879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16920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183880" cy="3581400"/>
          </a:xfrm>
        </p:spPr>
        <p:txBody>
          <a:bodyPr>
            <a:normAutofit/>
          </a:bodyPr>
          <a:lstStyle/>
          <a:p>
            <a:pPr algn="ctr"/>
            <a:r>
              <a:rPr lang="en-US" sz="19900" dirty="0" smtClean="0">
                <a:solidFill>
                  <a:schemeClr val="tx1"/>
                </a:solidFill>
              </a:rPr>
              <a:t>out</a:t>
            </a:r>
            <a:endParaRPr lang="en-US" sz="199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183880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129590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183880" cy="3581400"/>
          </a:xfrm>
        </p:spPr>
        <p:txBody>
          <a:bodyPr>
            <a:normAutofit fontScale="90000"/>
          </a:bodyPr>
          <a:lstStyle/>
          <a:p>
            <a:r>
              <a:rPr lang="en-US" sz="8000" dirty="0" smtClean="0">
                <a:solidFill>
                  <a:schemeClr val="tx1"/>
                </a:solidFill>
              </a:rPr>
              <a:t>What does </a:t>
            </a:r>
            <a:r>
              <a:rPr lang="en-US" sz="8000" dirty="0" smtClean="0">
                <a:solidFill>
                  <a:srgbClr val="FF0000"/>
                </a:solidFill>
              </a:rPr>
              <a:t>sub</a:t>
            </a:r>
            <a:r>
              <a:rPr lang="en-US" sz="8000" dirty="0" smtClean="0">
                <a:solidFill>
                  <a:schemeClr val="tx1"/>
                </a:solidFill>
              </a:rPr>
              <a:t> mean in </a:t>
            </a:r>
            <a:r>
              <a:rPr lang="en-US" sz="8000" dirty="0" smtClean="0">
                <a:solidFill>
                  <a:srgbClr val="FF0000"/>
                </a:solidFill>
              </a:rPr>
              <a:t>subvert</a:t>
            </a:r>
            <a:r>
              <a:rPr lang="en-US" sz="8000" dirty="0" smtClean="0">
                <a:solidFill>
                  <a:schemeClr val="tx1"/>
                </a:solidFill>
              </a:rPr>
              <a:t>?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183880" cy="41879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99464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183880" cy="3581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9900" dirty="0" smtClean="0">
                <a:solidFill>
                  <a:schemeClr val="tx1"/>
                </a:solidFill>
              </a:rPr>
              <a:t>under</a:t>
            </a:r>
            <a:endParaRPr lang="en-US" sz="199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183880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795424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447800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tx1"/>
                </a:solidFill>
              </a:rPr>
              <a:t>diversify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183880" cy="41879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to divide up money into different investment so that if one area </a:t>
            </a:r>
            <a:r>
              <a:rPr lang="en-US" b="1" dirty="0" smtClean="0">
                <a:solidFill>
                  <a:srgbClr val="FF0000"/>
                </a:solidFill>
              </a:rPr>
              <a:t>turns </a:t>
            </a:r>
            <a:r>
              <a:rPr lang="en-US" b="1" dirty="0" smtClean="0"/>
              <a:t>your attention off of what you are thinking about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141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447800"/>
          </a:xfrm>
        </p:spPr>
        <p:txBody>
          <a:bodyPr>
            <a:normAutofit/>
          </a:bodyPr>
          <a:lstStyle/>
          <a:p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183880" cy="41879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to </a:t>
            </a:r>
            <a:r>
              <a:rPr lang="en-US" b="1" dirty="0" smtClean="0">
                <a:solidFill>
                  <a:srgbClr val="FF0000"/>
                </a:solidFill>
              </a:rPr>
              <a:t>turn </a:t>
            </a:r>
            <a:r>
              <a:rPr lang="en-US" b="1" dirty="0" smtClean="0"/>
              <a:t>or change your beliefs or way of thinking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4920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447800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tx1"/>
                </a:solidFill>
              </a:rPr>
              <a:t>convert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183880" cy="41879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to </a:t>
            </a:r>
            <a:r>
              <a:rPr lang="en-US" b="1" dirty="0" smtClean="0">
                <a:solidFill>
                  <a:srgbClr val="FF0000"/>
                </a:solidFill>
              </a:rPr>
              <a:t>turn </a:t>
            </a:r>
            <a:r>
              <a:rPr lang="en-US" b="1" dirty="0" smtClean="0"/>
              <a:t>or change your beliefs or way of thinking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6055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447800"/>
          </a:xfrm>
        </p:spPr>
        <p:txBody>
          <a:bodyPr>
            <a:normAutofit/>
          </a:bodyPr>
          <a:lstStyle/>
          <a:p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183880" cy="41879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a discussion that switches from one person to another; a discussion that </a:t>
            </a:r>
            <a:r>
              <a:rPr lang="en-US" b="1" dirty="0" smtClean="0">
                <a:solidFill>
                  <a:srgbClr val="FF0000"/>
                </a:solidFill>
              </a:rPr>
              <a:t>“turns </a:t>
            </a:r>
            <a:r>
              <a:rPr lang="en-US" b="1" dirty="0" smtClean="0"/>
              <a:t>back and forth”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0327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447800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tx1"/>
                </a:solidFill>
              </a:rPr>
              <a:t>conversation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183880" cy="41879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a discussion that switches from one person to another; a discussion that </a:t>
            </a:r>
            <a:r>
              <a:rPr lang="en-US" b="1" dirty="0" smtClean="0">
                <a:solidFill>
                  <a:srgbClr val="FF0000"/>
                </a:solidFill>
              </a:rPr>
              <a:t>“turns </a:t>
            </a:r>
            <a:r>
              <a:rPr lang="en-US" b="1" dirty="0" smtClean="0"/>
              <a:t>back and forth”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0300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447800"/>
          </a:xfrm>
        </p:spPr>
        <p:txBody>
          <a:bodyPr>
            <a:normAutofit/>
          </a:bodyPr>
          <a:lstStyle/>
          <a:p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183880" cy="41879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the date on which an event occurs every year; every year an event </a:t>
            </a:r>
            <a:r>
              <a:rPr lang="en-US" b="1" dirty="0" smtClean="0">
                <a:solidFill>
                  <a:srgbClr val="FF0000"/>
                </a:solidFill>
              </a:rPr>
              <a:t>turns </a:t>
            </a:r>
            <a:r>
              <a:rPr lang="en-US" b="1" dirty="0" smtClean="0"/>
              <a:t>a year older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5956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447800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tx1"/>
                </a:solidFill>
              </a:rPr>
              <a:t>anniversary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183880" cy="41879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the date on which an event occurs every year; every year an event </a:t>
            </a:r>
            <a:r>
              <a:rPr lang="en-US" b="1" dirty="0" smtClean="0">
                <a:solidFill>
                  <a:srgbClr val="FF0000"/>
                </a:solidFill>
              </a:rPr>
              <a:t>turns </a:t>
            </a:r>
            <a:r>
              <a:rPr lang="en-US" b="1" dirty="0" smtClean="0"/>
              <a:t>a year older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3855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92</TotalTime>
  <Words>336</Words>
  <Application>Microsoft Office PowerPoint</Application>
  <PresentationFormat>On-screen Show (4:3)</PresentationFormat>
  <Paragraphs>37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Aspect</vt:lpstr>
      <vt:lpstr>Word List: vers, vert  = turn</vt:lpstr>
      <vt:lpstr>PowerPoint Presentation</vt:lpstr>
      <vt:lpstr>diversify</vt:lpstr>
      <vt:lpstr>PowerPoint Presentation</vt:lpstr>
      <vt:lpstr>convert</vt:lpstr>
      <vt:lpstr>PowerPoint Presentation</vt:lpstr>
      <vt:lpstr>conversation</vt:lpstr>
      <vt:lpstr>PowerPoint Presentation</vt:lpstr>
      <vt:lpstr>anniversary</vt:lpstr>
      <vt:lpstr>PowerPoint Presentation</vt:lpstr>
      <vt:lpstr>extrovert</vt:lpstr>
      <vt:lpstr>PowerPoint Presentation</vt:lpstr>
      <vt:lpstr>revert</vt:lpstr>
      <vt:lpstr>PowerPoint Presentation</vt:lpstr>
      <vt:lpstr>subvert</vt:lpstr>
      <vt:lpstr>PowerPoint Presentation</vt:lpstr>
      <vt:lpstr>introvert</vt:lpstr>
      <vt:lpstr>PowerPoint Presentation</vt:lpstr>
      <vt:lpstr>invert</vt:lpstr>
      <vt:lpstr>PowerPoint Presentation</vt:lpstr>
      <vt:lpstr>diversion</vt:lpstr>
      <vt:lpstr>What do vers and vert mean?</vt:lpstr>
      <vt:lpstr>turn</vt:lpstr>
      <vt:lpstr>What does ex mean in extrovert?</vt:lpstr>
      <vt:lpstr>out</vt:lpstr>
      <vt:lpstr>What does sub mean in subvert?</vt:lpstr>
      <vt:lpstr>under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vers, vert  = turn</dc:title>
  <dc:creator>Brigitta Post</dc:creator>
  <cp:lastModifiedBy>Brigitta Post</cp:lastModifiedBy>
  <cp:revision>21</cp:revision>
  <dcterms:created xsi:type="dcterms:W3CDTF">2015-04-25T22:05:28Z</dcterms:created>
  <dcterms:modified xsi:type="dcterms:W3CDTF">2019-10-24T14:14:07Z</dcterms:modified>
</cp:coreProperties>
</file>